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2"/>
  </p:notesMasterIdLst>
  <p:sldIdLst>
    <p:sldId id="300" r:id="rId2"/>
    <p:sldId id="303" r:id="rId3"/>
    <p:sldId id="256" r:id="rId4"/>
    <p:sldId id="262" r:id="rId5"/>
    <p:sldId id="263" r:id="rId6"/>
    <p:sldId id="273" r:id="rId7"/>
    <p:sldId id="265" r:id="rId8"/>
    <p:sldId id="266" r:id="rId9"/>
    <p:sldId id="268" r:id="rId10"/>
    <p:sldId id="276" r:id="rId11"/>
    <p:sldId id="275" r:id="rId12"/>
    <p:sldId id="277" r:id="rId13"/>
    <p:sldId id="287" r:id="rId14"/>
    <p:sldId id="304" r:id="rId15"/>
    <p:sldId id="288" r:id="rId16"/>
    <p:sldId id="290" r:id="rId17"/>
    <p:sldId id="293" r:id="rId18"/>
    <p:sldId id="294" r:id="rId19"/>
    <p:sldId id="278" r:id="rId20"/>
    <p:sldId id="30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085" autoAdjust="0"/>
    <p:restoredTop sz="94660"/>
  </p:normalViewPr>
  <p:slideViewPr>
    <p:cSldViewPr>
      <p:cViewPr varScale="1">
        <p:scale>
          <a:sx n="64" d="100"/>
          <a:sy n="64" d="100"/>
        </p:scale>
        <p:origin x="-139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23E85-5FF2-4292-ACA3-8EA2BF760BF4}" type="datetimeFigureOut">
              <a:rPr lang="ru-RU" smtClean="0"/>
              <a:pPr/>
              <a:t>29.03.2016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497184-DB2B-43DE-8212-4BAEF3A492F6}" type="slidenum">
              <a:rPr lang="ru-RU" smtClean="0"/>
              <a:pPr/>
              <a:t>‹#›</a:t>
            </a:fld>
            <a:endParaRPr lang="ru-RU"/>
          </a:p>
        </p:txBody>
      </p:sp>
    </p:spTree>
    <p:extLst>
      <p:ext uri="{BB962C8B-B14F-4D97-AF65-F5344CB8AC3E}">
        <p14:creationId xmlns:p14="http://schemas.microsoft.com/office/powerpoint/2010/main" xmlns="" val="3743774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F497184-DB2B-43DE-8212-4BAEF3A492F6}" type="slidenum">
              <a:rPr lang="ru-RU" smtClean="0"/>
              <a:pPr/>
              <a:t>3</a:t>
            </a:fld>
            <a:endParaRPr lang="ru-RU"/>
          </a:p>
        </p:txBody>
      </p:sp>
    </p:spTree>
    <p:extLst>
      <p:ext uri="{BB962C8B-B14F-4D97-AF65-F5344CB8AC3E}">
        <p14:creationId xmlns:p14="http://schemas.microsoft.com/office/powerpoint/2010/main" xmlns="" val="381962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256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11158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828242CD-EEB9-44B2-B4D3-A0932113B320}" type="slidenum">
              <a:rPr lang="ru-RU" altLang="ru-RU"/>
              <a:pPr algn="r" eaLnBrk="1" hangingPunct="1">
                <a:spcBef>
                  <a:spcPct val="0"/>
                </a:spcBef>
              </a:pPr>
              <a:t>15</a:t>
            </a:fld>
            <a:endParaRPr lang="ru-RU" altLang="ru-RU"/>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82524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98941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98691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ru-RU" altLang="ru-RU"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27217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24115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3000747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106442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9583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283146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71583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405927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2012811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330705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1649847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170421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35CA9A-AC3E-4017-842E-7B4E0C6A4DC9}" type="datetimeFigureOut">
              <a:rPr lang="ru-RU" smtClean="0"/>
              <a:pPr/>
              <a:t>29.03.2016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7B34B-CD7D-4642-B943-FB9B62AADBC2}" type="slidenum">
              <a:rPr lang="ru-RU" smtClean="0"/>
              <a:pPr/>
              <a:t>‹#›</a:t>
            </a:fld>
            <a:endParaRPr lang="ru-RU"/>
          </a:p>
        </p:txBody>
      </p:sp>
    </p:spTree>
    <p:extLst>
      <p:ext uri="{BB962C8B-B14F-4D97-AF65-F5344CB8AC3E}">
        <p14:creationId xmlns:p14="http://schemas.microsoft.com/office/powerpoint/2010/main" xmlns="" val="50730899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4786322"/>
            <a:ext cx="7344816" cy="422920"/>
          </a:xfrm>
        </p:spPr>
        <p:txBody>
          <a:bodyPr>
            <a:normAutofit fontScale="90000"/>
          </a:bodyPr>
          <a:lstStyle/>
          <a:p>
            <a:pPr algn="ctr"/>
            <a:r>
              <a:rPr lang="ru-RU" sz="4000" dirty="0" smtClean="0">
                <a:latin typeface="Times New Roman" pitchFamily="18" charset="0"/>
                <a:cs typeface="Times New Roman" pitchFamily="18" charset="0"/>
              </a:rPr>
              <a:t>«Карта социальных контактов как диагностический инструмент в </a:t>
            </a:r>
            <a:r>
              <a:rPr lang="ru-RU" sz="4000" dirty="0" smtClean="0">
                <a:latin typeface="Times New Roman" pitchFamily="18" charset="0"/>
                <a:cs typeface="Times New Roman" pitchFamily="18" charset="0"/>
              </a:rPr>
              <a:t>ситуациях семейных или межличностных конфликтов»</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t/>
            </a:r>
            <a:br>
              <a:rPr lang="ru-RU" sz="4000" dirty="0" smtClean="0"/>
            </a:br>
            <a:r>
              <a:rPr lang="ru-RU" sz="4000" dirty="0" smtClean="0"/>
              <a:t/>
            </a:r>
            <a:br>
              <a:rPr lang="ru-RU" sz="4000" dirty="0" smtClean="0"/>
            </a:br>
            <a:r>
              <a:rPr lang="ru-RU" sz="2000" dirty="0" smtClean="0">
                <a:latin typeface="Times New Roman" pitchFamily="18" charset="0"/>
                <a:cs typeface="Times New Roman" pitchFamily="18" charset="0"/>
              </a:rPr>
              <a:t>29.03.2016г.</a:t>
            </a:r>
            <a:r>
              <a:rPr lang="ru-RU" dirty="0" smtClean="0"/>
              <a:t/>
            </a:r>
            <a:br>
              <a:rPr lang="ru-RU" dirty="0" smtClean="0"/>
            </a:br>
            <a:r>
              <a:rPr lang="ru-RU" dirty="0" smtClean="0"/>
              <a:t/>
            </a:r>
            <a:br>
              <a:rPr lang="ru-RU" dirty="0" smtClean="0"/>
            </a:br>
            <a:endParaRPr lang="ru-RU" sz="6000" dirty="0"/>
          </a:p>
        </p:txBody>
      </p:sp>
      <p:sp>
        <p:nvSpPr>
          <p:cNvPr id="4" name="Прямоугольник 3"/>
          <p:cNvSpPr/>
          <p:nvPr/>
        </p:nvSpPr>
        <p:spPr>
          <a:xfrm>
            <a:off x="571472" y="1142984"/>
            <a:ext cx="8428512" cy="830997"/>
          </a:xfrm>
          <a:prstGeom prst="rect">
            <a:avLst/>
          </a:prstGeom>
        </p:spPr>
        <p:txBody>
          <a:bodyPr wrap="square">
            <a:spAutoFit/>
          </a:bodyPr>
          <a:lstStyle/>
          <a:p>
            <a:pPr algn="ctr"/>
            <a:r>
              <a:rPr lang="ru-RU" sz="2400" dirty="0" smtClean="0">
                <a:latin typeface="Times New Roman" pitchFamily="18" charset="0"/>
                <a:cs typeface="Times New Roman" pitchFamily="18" charset="0"/>
              </a:rPr>
              <a:t>ГКСУ </a:t>
            </a:r>
            <a:r>
              <a:rPr lang="ru-RU" sz="2400" dirty="0">
                <a:latin typeface="Times New Roman" pitchFamily="18" charset="0"/>
                <a:cs typeface="Times New Roman" pitchFamily="18" charset="0"/>
              </a:rPr>
              <a:t>СО «Калачевский социально-реабилитационный центр </a:t>
            </a:r>
            <a:r>
              <a:rPr lang="ru-RU" sz="2400" dirty="0" smtClean="0">
                <a:latin typeface="Times New Roman" pitchFamily="18" charset="0"/>
                <a:cs typeface="Times New Roman" pitchFamily="18" charset="0"/>
              </a:rPr>
              <a:t>                          для </a:t>
            </a:r>
            <a:r>
              <a:rPr lang="ru-RU" sz="2400" dirty="0">
                <a:latin typeface="Times New Roman" pitchFamily="18" charset="0"/>
                <a:cs typeface="Times New Roman" pitchFamily="18" charset="0"/>
              </a:rPr>
              <a:t>несовершеннолетних</a:t>
            </a:r>
          </a:p>
        </p:txBody>
      </p:sp>
    </p:spTree>
    <p:extLst>
      <p:ext uri="{BB962C8B-B14F-4D97-AF65-F5344CB8AC3E}">
        <p14:creationId xmlns:p14="http://schemas.microsoft.com/office/powerpoint/2010/main" xmlns="" val="978850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43608" y="620688"/>
            <a:ext cx="6912768" cy="3539430"/>
          </a:xfrm>
          <a:prstGeom prst="rect">
            <a:avLst/>
          </a:prstGeom>
        </p:spPr>
        <p:txBody>
          <a:bodyPr wrap="square">
            <a:spAutoFit/>
          </a:bodyPr>
          <a:lstStyle/>
          <a:p>
            <a:pPr algn="ctr"/>
            <a:r>
              <a:rPr lang="ru-RU" sz="3200" b="1" dirty="0">
                <a:latin typeface="Times New Roman" pitchFamily="18" charset="0"/>
                <a:cs typeface="Times New Roman" pitchFamily="18" charset="0"/>
              </a:rPr>
              <a:t>Сетевая терапия – эффективный способ восстановления отношений между </a:t>
            </a:r>
            <a:r>
              <a:rPr lang="ru-RU" sz="3200" b="1" dirty="0" smtClean="0">
                <a:latin typeface="Times New Roman" pitchFamily="18" charset="0"/>
                <a:cs typeface="Times New Roman" pitchFamily="18" charset="0"/>
              </a:rPr>
              <a:t> ребенком </a:t>
            </a:r>
            <a:r>
              <a:rPr lang="ru-RU" sz="3200" b="1" dirty="0">
                <a:latin typeface="Times New Roman" pitchFamily="18" charset="0"/>
                <a:cs typeface="Times New Roman" pitchFamily="18" charset="0"/>
              </a:rPr>
              <a:t>и его социальным </a:t>
            </a:r>
            <a:r>
              <a:rPr lang="ru-RU" sz="3200" b="1" dirty="0" smtClean="0">
                <a:latin typeface="Times New Roman" pitchFamily="18" charset="0"/>
                <a:cs typeface="Times New Roman" pitchFamily="18" charset="0"/>
              </a:rPr>
              <a:t>окружением  </a:t>
            </a:r>
          </a:p>
          <a:p>
            <a:pPr algn="ctr"/>
            <a:r>
              <a:rPr lang="ru-RU" sz="3200" b="1" dirty="0" smtClean="0">
                <a:latin typeface="Times New Roman" pitchFamily="18" charset="0"/>
                <a:cs typeface="Times New Roman" pitchFamily="18" charset="0"/>
              </a:rPr>
              <a:t>(семьей, родственниками, друзьями, педагогами школ и т.д.)</a:t>
            </a:r>
            <a:r>
              <a:rPr lang="ru-RU" sz="3200" dirty="0"/>
              <a:t/>
            </a:r>
            <a:br>
              <a:rPr lang="ru-RU" sz="3200" dirty="0"/>
            </a:br>
            <a:endParaRPr lang="ru-RU" sz="3200" dirty="0"/>
          </a:p>
        </p:txBody>
      </p:sp>
      <p:sp>
        <p:nvSpPr>
          <p:cNvPr id="4" name="Прямоугольник 3"/>
          <p:cNvSpPr/>
          <p:nvPr/>
        </p:nvSpPr>
        <p:spPr>
          <a:xfrm>
            <a:off x="611560" y="4797152"/>
            <a:ext cx="8136904" cy="523220"/>
          </a:xfrm>
          <a:prstGeom prst="rect">
            <a:avLst/>
          </a:prstGeom>
        </p:spPr>
        <p:txBody>
          <a:bodyPr wrap="square">
            <a:spAutoFit/>
          </a:bodyPr>
          <a:lstStyle/>
          <a:p>
            <a:r>
              <a:rPr lang="ru-RU" sz="2800" dirty="0" smtClean="0">
                <a:latin typeface="Times New Roman" pitchFamily="18" charset="0"/>
                <a:cs typeface="Times New Roman" pitchFamily="18" charset="0"/>
              </a:rPr>
              <a:t>Серикова  С.Ю. ,  социальный педагог</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40267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4234" y="381001"/>
            <a:ext cx="8229600" cy="239687"/>
          </a:xfrm>
        </p:spPr>
        <p:txBody>
          <a:bodyPr>
            <a:noAutofit/>
          </a:bodyPr>
          <a:lstStyle/>
          <a:p>
            <a:pPr algn="ctr"/>
            <a:r>
              <a:rPr lang="ru-RU" sz="2800" dirty="0" smtClean="0"/>
              <a:t/>
            </a:r>
            <a:br>
              <a:rPr lang="ru-RU" sz="2800" dirty="0" smtClean="0"/>
            </a:br>
            <a:endParaRPr lang="ru-RU" sz="2800" dirty="0"/>
          </a:p>
        </p:txBody>
      </p:sp>
      <p:sp>
        <p:nvSpPr>
          <p:cNvPr id="3" name="Подзаголовок 2"/>
          <p:cNvSpPr>
            <a:spLocks noGrp="1"/>
          </p:cNvSpPr>
          <p:nvPr>
            <p:ph type="subTitle" idx="1"/>
          </p:nvPr>
        </p:nvSpPr>
        <p:spPr>
          <a:xfrm>
            <a:off x="251520" y="1412776"/>
            <a:ext cx="8784976" cy="4730868"/>
          </a:xfrm>
        </p:spPr>
        <p:txBody>
          <a:bodyPr>
            <a:normAutofit/>
          </a:bodyPr>
          <a:lstStyle/>
          <a:p>
            <a:pPr algn="l"/>
            <a:endParaRPr lang="ru-RU" dirty="0" smtClean="0">
              <a:solidFill>
                <a:schemeClr val="tx2">
                  <a:lumMod val="10000"/>
                </a:schemeClr>
              </a:solidFill>
            </a:endParaRPr>
          </a:p>
          <a:p>
            <a:pPr algn="ctr"/>
            <a:r>
              <a:rPr lang="ru-RU" dirty="0" smtClean="0">
                <a:solidFill>
                  <a:schemeClr val="tx2">
                    <a:lumMod val="10000"/>
                  </a:schemeClr>
                </a:solidFill>
                <a:latin typeface="Times New Roman" pitchFamily="18" charset="0"/>
                <a:cs typeface="Times New Roman" pitchFamily="18" charset="0"/>
              </a:rPr>
              <a:t>Что такое сетевая терапия?</a:t>
            </a:r>
            <a:endParaRPr lang="ru-RU" b="1" dirty="0" smtClean="0">
              <a:latin typeface="Times New Roman" pitchFamily="18" charset="0"/>
              <a:cs typeface="Times New Roman" pitchFamily="18" charset="0"/>
            </a:endParaRPr>
          </a:p>
          <a:p>
            <a:pPr algn="l"/>
            <a:r>
              <a:rPr lang="ru-RU" sz="2800" dirty="0" smtClean="0">
                <a:solidFill>
                  <a:schemeClr val="tx1"/>
                </a:solidFill>
                <a:latin typeface="Times New Roman" pitchFamily="18" charset="0"/>
                <a:cs typeface="Times New Roman" pitchFamily="18" charset="0"/>
              </a:rPr>
              <a:t>Это  технология помощи семьям с детьми в ситуации кризиса.</a:t>
            </a:r>
          </a:p>
          <a:p>
            <a:pPr algn="l"/>
            <a:endParaRPr lang="ru-RU" sz="1400" dirty="0" smtClean="0">
              <a:solidFill>
                <a:schemeClr val="tx1"/>
              </a:solidFill>
              <a:latin typeface="Times New Roman" pitchFamily="18" charset="0"/>
              <a:cs typeface="Times New Roman" pitchFamily="18" charset="0"/>
            </a:endParaRPr>
          </a:p>
          <a:p>
            <a:pPr algn="l"/>
            <a:r>
              <a:rPr lang="ru-RU" sz="2800" dirty="0" smtClean="0">
                <a:solidFill>
                  <a:schemeClr val="tx1"/>
                </a:solidFill>
                <a:latin typeface="Times New Roman" pitchFamily="18" charset="0"/>
                <a:cs typeface="Times New Roman" pitchFamily="18" charset="0"/>
              </a:rPr>
              <a:t>Это </a:t>
            </a:r>
            <a:r>
              <a:rPr lang="ru-RU" sz="2800" b="1" dirty="0" smtClean="0">
                <a:solidFill>
                  <a:schemeClr val="tx1"/>
                </a:solidFill>
                <a:latin typeface="Times New Roman" pitchFamily="18" charset="0"/>
                <a:cs typeface="Times New Roman" pitchFamily="18" charset="0"/>
              </a:rPr>
              <a:t>комплексный</a:t>
            </a:r>
            <a:r>
              <a:rPr lang="ru-RU" sz="2800" dirty="0" smtClean="0">
                <a:solidFill>
                  <a:schemeClr val="tx1"/>
                </a:solidFill>
                <a:latin typeface="Times New Roman" pitchFamily="18" charset="0"/>
                <a:cs typeface="Times New Roman" pitchFamily="18" charset="0"/>
              </a:rPr>
              <a:t> подход к решению проблем семьи.</a:t>
            </a:r>
          </a:p>
          <a:p>
            <a:endParaRPr lang="ru-RU"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dirty="0" smtClean="0">
                <a:latin typeface="Times New Roman" pitchFamily="18" charset="0"/>
                <a:cs typeface="Times New Roman" pitchFamily="18" charset="0"/>
              </a:rPr>
              <a:t>Особенность метода-</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428596" y="1643050"/>
            <a:ext cx="8229600" cy="4143404"/>
          </a:xfrm>
        </p:spPr>
        <p:txBody>
          <a:bodyPr>
            <a:normAutofit/>
          </a:bodyPr>
          <a:lstStyle/>
          <a:p>
            <a:r>
              <a:rPr lang="ru-RU" sz="2800" dirty="0" smtClean="0">
                <a:solidFill>
                  <a:schemeClr val="tx2">
                    <a:lumMod val="25000"/>
                  </a:schemeClr>
                </a:solidFill>
                <a:latin typeface="Times New Roman" pitchFamily="18" charset="0"/>
                <a:cs typeface="Times New Roman" pitchFamily="18" charset="0"/>
              </a:rPr>
              <a:t>Минимальность вмешательства </a:t>
            </a:r>
            <a:r>
              <a:rPr lang="ru-RU" sz="2800" dirty="0" smtClean="0">
                <a:latin typeface="Times New Roman" pitchFamily="18" charset="0"/>
                <a:cs typeface="Times New Roman" pitchFamily="18" charset="0"/>
              </a:rPr>
              <a:t>специалистов и ведущих встречи </a:t>
            </a:r>
          </a:p>
          <a:p>
            <a:pPr marL="0" indent="0">
              <a:buNone/>
            </a:pPr>
            <a:r>
              <a:rPr lang="ru-RU" sz="2800" dirty="0" smtClean="0">
                <a:solidFill>
                  <a:schemeClr val="tx2">
                    <a:lumMod val="25000"/>
                  </a:schemeClr>
                </a:solidFill>
                <a:latin typeface="Times New Roman" pitchFamily="18" charset="0"/>
                <a:cs typeface="Times New Roman" pitchFamily="18" charset="0"/>
              </a:rPr>
              <a:t>в принятии решений,</a:t>
            </a:r>
            <a:r>
              <a:rPr lang="ru-RU" sz="2800" dirty="0" smtClean="0">
                <a:latin typeface="Times New Roman" pitchFamily="18" charset="0"/>
                <a:cs typeface="Times New Roman" pitchFamily="18" charset="0"/>
              </a:rPr>
              <a:t> относящихся к </a:t>
            </a:r>
            <a:r>
              <a:rPr lang="ru-RU" sz="2800" u="sng" dirty="0" smtClean="0">
                <a:latin typeface="Times New Roman" pitchFamily="18" charset="0"/>
                <a:cs typeface="Times New Roman" pitchFamily="18" charset="0"/>
              </a:rPr>
              <a:t>выходу семьи из кризисной ситуации  </a:t>
            </a:r>
            <a:r>
              <a:rPr lang="ru-RU" sz="2800" dirty="0" smtClean="0">
                <a:latin typeface="Times New Roman" pitchFamily="18" charset="0"/>
                <a:cs typeface="Times New Roman" pitchFamily="18" charset="0"/>
              </a:rPr>
              <a:t>или  </a:t>
            </a:r>
            <a:r>
              <a:rPr lang="ru-RU" sz="2800" u="sng" dirty="0" smtClean="0">
                <a:latin typeface="Times New Roman" pitchFamily="18" charset="0"/>
                <a:cs typeface="Times New Roman" pitchFamily="18" charset="0"/>
              </a:rPr>
              <a:t>разрешению проблемы.</a:t>
            </a:r>
          </a:p>
          <a:p>
            <a:pPr marL="0" indent="0">
              <a:buNone/>
            </a:pPr>
            <a:endParaRPr lang="ru-RU" sz="2400" dirty="0" smtClean="0">
              <a:latin typeface="Times New Roman" pitchFamily="18" charset="0"/>
              <a:cs typeface="Times New Roman" pitchFamily="18" charset="0"/>
            </a:endParaRPr>
          </a:p>
          <a:p>
            <a:pPr marL="0" indent="0">
              <a:buNone/>
            </a:pPr>
            <a:r>
              <a:rPr lang="ru-RU" sz="2800" dirty="0" smtClean="0">
                <a:latin typeface="Times New Roman" pitchFamily="18" charset="0"/>
                <a:cs typeface="Times New Roman" pitchFamily="18" charset="0"/>
              </a:rPr>
              <a:t>Гуманистический подход</a:t>
            </a:r>
          </a:p>
          <a:p>
            <a:pPr marL="0" indent="0">
              <a:buNone/>
            </a:pPr>
            <a:r>
              <a:rPr lang="ru-RU" sz="2800" dirty="0" smtClean="0">
                <a:latin typeface="Times New Roman" pitchFamily="18" charset="0"/>
                <a:cs typeface="Times New Roman" pitchFamily="18" charset="0"/>
              </a:rPr>
              <a:t>Привлечение самих членов семьи  по решению их проблем</a:t>
            </a:r>
          </a:p>
          <a:p>
            <a:pPr marL="0" indent="0">
              <a:buNone/>
            </a:pPr>
            <a:endParaRPr lang="ru-RU" sz="2800" dirty="0" smtClean="0">
              <a:latin typeface="Times New Roman" pitchFamily="18" charset="0"/>
              <a:cs typeface="Times New Roman" pitchFamily="18" charset="0"/>
            </a:endParaRPr>
          </a:p>
          <a:p>
            <a:pPr marL="0" indent="0">
              <a:buNone/>
            </a:pPr>
            <a:endParaRPr lang="ru-RU" u="sng" dirty="0"/>
          </a:p>
        </p:txBody>
      </p:sp>
    </p:spTree>
    <p:extLst>
      <p:ext uri="{BB962C8B-B14F-4D97-AF65-F5344CB8AC3E}">
        <p14:creationId xmlns:p14="http://schemas.microsoft.com/office/powerpoint/2010/main" xmlns="" val="635871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Преимущества  метода:</a:t>
            </a:r>
            <a:endParaRPr lang="ru-RU" dirty="0"/>
          </a:p>
        </p:txBody>
      </p:sp>
      <p:sp>
        <p:nvSpPr>
          <p:cNvPr id="3" name="Объект 2"/>
          <p:cNvSpPr>
            <a:spLocks noGrp="1"/>
          </p:cNvSpPr>
          <p:nvPr>
            <p:ph idx="1"/>
          </p:nvPr>
        </p:nvSpPr>
        <p:spPr/>
        <p:txBody>
          <a:bodyPr/>
          <a:lstStyle/>
          <a:p>
            <a:r>
              <a:rPr lang="ru-RU" dirty="0" smtClean="0">
                <a:latin typeface="Times New Roman" pitchFamily="18" charset="0"/>
                <a:cs typeface="Times New Roman" pitchFamily="18" charset="0"/>
              </a:rPr>
              <a:t>он  экономичен – в достижении результатов без каких -либо дополнительных расходов.</a:t>
            </a:r>
          </a:p>
          <a:p>
            <a:endParaRPr lang="ru-RU" dirty="0" smtClean="0">
              <a:latin typeface="Times New Roman" pitchFamily="18" charset="0"/>
              <a:cs typeface="Times New Roman" pitchFamily="18" charset="0"/>
            </a:endParaRPr>
          </a:p>
          <a:p>
            <a:r>
              <a:rPr lang="ru-RU" dirty="0">
                <a:latin typeface="Times New Roman" pitchFamily="18" charset="0"/>
                <a:cs typeface="Times New Roman" pitchFamily="18" charset="0"/>
              </a:rPr>
              <a:t>п</a:t>
            </a:r>
            <a:r>
              <a:rPr lang="ru-RU" dirty="0" smtClean="0">
                <a:latin typeface="Times New Roman" pitchFamily="18" charset="0"/>
                <a:cs typeface="Times New Roman" pitchFamily="18" charset="0"/>
              </a:rPr>
              <a:t>оложительно влияет на качество взаимодействия между различными структурами системы профилактики.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44987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dirty="0" smtClean="0">
                <a:latin typeface="Times New Roman" pitchFamily="18" charset="0"/>
                <a:cs typeface="Times New Roman" pitchFamily="18" charset="0"/>
              </a:rPr>
              <a:t>Задача  специалистов-</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ru-RU" sz="2400" dirty="0">
                <a:latin typeface="Times New Roman" pitchFamily="18" charset="0"/>
                <a:cs typeface="Times New Roman" pitchFamily="18" charset="0"/>
              </a:rPr>
              <a:t>с</a:t>
            </a:r>
            <a:r>
              <a:rPr lang="ru-RU" sz="2400" dirty="0" smtClean="0">
                <a:latin typeface="Times New Roman" pitchFamily="18" charset="0"/>
                <a:cs typeface="Times New Roman" pitchFamily="18" charset="0"/>
              </a:rPr>
              <a:t>оздать условия для самостоятельного решения семьей своих проблем;</a:t>
            </a:r>
          </a:p>
          <a:p>
            <a:endParaRPr lang="ru-RU" sz="2400" dirty="0" smtClean="0">
              <a:latin typeface="Times New Roman" pitchFamily="18" charset="0"/>
              <a:cs typeface="Times New Roman" pitchFamily="18" charset="0"/>
            </a:endParaRPr>
          </a:p>
          <a:p>
            <a:r>
              <a:rPr lang="ru-RU" sz="2400" dirty="0">
                <a:latin typeface="Times New Roman" pitchFamily="18" charset="0"/>
                <a:cs typeface="Times New Roman" pitchFamily="18" charset="0"/>
              </a:rPr>
              <a:t>с</a:t>
            </a:r>
            <a:r>
              <a:rPr lang="ru-RU" sz="2400" dirty="0" smtClean="0">
                <a:latin typeface="Times New Roman" pitchFamily="18" charset="0"/>
                <a:cs typeface="Times New Roman" pitchFamily="18" charset="0"/>
              </a:rPr>
              <a:t>пособствовать формированию устойчивых тенденций к положительным изменениям;</a:t>
            </a:r>
          </a:p>
          <a:p>
            <a:endParaRPr lang="ru-RU" sz="2400" dirty="0" smtClean="0">
              <a:latin typeface="Times New Roman" pitchFamily="18" charset="0"/>
              <a:cs typeface="Times New Roman" pitchFamily="18" charset="0"/>
            </a:endParaRPr>
          </a:p>
          <a:p>
            <a:r>
              <a:rPr lang="ru-RU" sz="2400" dirty="0">
                <a:latin typeface="Times New Roman" pitchFamily="18" charset="0"/>
                <a:cs typeface="Times New Roman" pitchFamily="18" charset="0"/>
              </a:rPr>
              <a:t>п</a:t>
            </a:r>
            <a:r>
              <a:rPr lang="ru-RU" sz="2400" dirty="0" smtClean="0">
                <a:latin typeface="Times New Roman" pitchFamily="18" charset="0"/>
                <a:cs typeface="Times New Roman" pitchFamily="18" charset="0"/>
              </a:rPr>
              <a:t>омочь найти социальную поддержку со стороны значимых для семьи людей.</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8187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latin typeface="Times New Roman" pitchFamily="18" charset="0"/>
                <a:cs typeface="Times New Roman" pitchFamily="18" charset="0"/>
              </a:rPr>
              <a:t>Метод состоит из трёх основных блоков:</a:t>
            </a:r>
          </a:p>
        </p:txBody>
      </p:sp>
      <p:sp>
        <p:nvSpPr>
          <p:cNvPr id="3" name="Объект 2"/>
          <p:cNvSpPr>
            <a:spLocks noGrp="1"/>
          </p:cNvSpPr>
          <p:nvPr>
            <p:ph idx="1"/>
          </p:nvPr>
        </p:nvSpPr>
        <p:spPr>
          <a:xfrm>
            <a:off x="395536" y="1628800"/>
            <a:ext cx="8241209" cy="512951"/>
          </a:xfrm>
        </p:spPr>
        <p:txBody>
          <a:bodyPr>
            <a:normAutofit fontScale="25000" lnSpcReduction="20000"/>
          </a:bodyPr>
          <a:lstStyle/>
          <a:p>
            <a:pPr marL="457200" indent="-457200">
              <a:buAutoNum type="arabicPeriod"/>
            </a:pPr>
            <a:r>
              <a:rPr lang="ru-RU" sz="8000" b="1" dirty="0" smtClean="0">
                <a:latin typeface="Times New Roman" pitchFamily="18" charset="0"/>
                <a:cs typeface="Times New Roman" pitchFamily="18" charset="0"/>
              </a:rPr>
              <a:t>Диагностика</a:t>
            </a:r>
            <a:r>
              <a:rPr lang="ru-RU" sz="8000" dirty="0" smtClean="0">
                <a:latin typeface="Times New Roman" pitchFamily="18" charset="0"/>
                <a:cs typeface="Times New Roman" pitchFamily="18" charset="0"/>
              </a:rPr>
              <a:t> (с помощью различных видов карт социальных связей)</a:t>
            </a:r>
          </a:p>
          <a:p>
            <a:pPr marL="457200" indent="-457200">
              <a:buAutoNum type="arabicPeriod"/>
            </a:pPr>
            <a:endParaRPr lang="ru-RU" sz="9600" dirty="0"/>
          </a:p>
          <a:p>
            <a:pPr marL="457200" indent="-457200">
              <a:buAutoNum type="arabicPeriod"/>
            </a:pPr>
            <a:endParaRPr lang="ru-RU" sz="4800" dirty="0" smtClean="0"/>
          </a:p>
          <a:p>
            <a:pPr marL="457200" indent="-457200">
              <a:buAutoNum type="arabicPeriod"/>
            </a:pPr>
            <a:endParaRPr lang="ru-RU" sz="4800" dirty="0"/>
          </a:p>
          <a:p>
            <a:pPr marL="457200" indent="-457200">
              <a:buAutoNum type="arabicPeriod"/>
            </a:pPr>
            <a:endParaRPr lang="ru-RU" sz="4800" dirty="0" smtClean="0"/>
          </a:p>
          <a:p>
            <a:pPr marL="457200" indent="-457200">
              <a:buAutoNum type="arabicPeriod"/>
            </a:pPr>
            <a:endParaRPr lang="ru-RU" sz="4800" dirty="0"/>
          </a:p>
          <a:p>
            <a:pPr marL="457200" indent="-457200">
              <a:buAutoNum type="arabicPeriod"/>
            </a:pPr>
            <a:endParaRPr lang="ru-RU" sz="4800" dirty="0" smtClean="0"/>
          </a:p>
          <a:p>
            <a:pPr marL="457200" indent="-457200">
              <a:buAutoNum type="arabicPeriod"/>
            </a:pPr>
            <a:endParaRPr lang="ru-RU" sz="4800" dirty="0"/>
          </a:p>
          <a:p>
            <a:pPr marL="457200" indent="-457200">
              <a:buAutoNum type="arabicPeriod"/>
            </a:pPr>
            <a:endParaRPr lang="ru-RU" sz="4800" dirty="0" smtClean="0"/>
          </a:p>
          <a:p>
            <a:pPr marL="457200" indent="-457200">
              <a:buAutoNum type="arabicPeriod"/>
            </a:pPr>
            <a:endParaRPr lang="ru-RU" sz="4800" dirty="0" smtClean="0"/>
          </a:p>
          <a:p>
            <a:pPr marL="457200" indent="-457200">
              <a:buAutoNum type="arabicPeriod"/>
            </a:pPr>
            <a:endParaRPr lang="ru-RU" sz="4800" dirty="0"/>
          </a:p>
          <a:p>
            <a:pPr marL="457200" indent="-457200">
              <a:buAutoNum type="arabicPeriod"/>
            </a:pPr>
            <a:endParaRPr lang="ru-RU" sz="4800" dirty="0" smtClean="0"/>
          </a:p>
          <a:p>
            <a:pPr marL="457200" indent="-457200">
              <a:buAutoNum type="arabicPeriod"/>
            </a:pPr>
            <a:endParaRPr lang="ru-RU" sz="4800" dirty="0"/>
          </a:p>
          <a:p>
            <a:pPr marL="457200" indent="-457200">
              <a:buAutoNum type="arabicPeriod"/>
            </a:pPr>
            <a:endParaRPr lang="ru-RU" sz="4800" dirty="0" smtClean="0"/>
          </a:p>
          <a:p>
            <a:pPr marL="457200" indent="-457200">
              <a:buAutoNum type="arabicPeriod"/>
            </a:pPr>
            <a:endParaRPr lang="ru-RU" sz="4800" dirty="0"/>
          </a:p>
          <a:p>
            <a:pPr marL="457200" indent="-457200">
              <a:buNone/>
            </a:pPr>
            <a:endParaRPr lang="ru-RU" sz="4800" dirty="0" smtClean="0"/>
          </a:p>
          <a:p>
            <a:pPr marL="0" indent="0">
              <a:buNone/>
            </a:pPr>
            <a:r>
              <a:rPr lang="ru-RU" sz="4800" dirty="0" smtClean="0"/>
              <a:t>                                                                                                           </a:t>
            </a:r>
            <a:r>
              <a:rPr lang="ru-RU" sz="6400" dirty="0" smtClean="0"/>
              <a:t>                                                                               </a:t>
            </a:r>
          </a:p>
          <a:p>
            <a:pPr marL="457200" indent="-457200">
              <a:buAutoNum type="arabicPeriod"/>
            </a:pPr>
            <a:endParaRPr lang="ru-RU" sz="2400" dirty="0"/>
          </a:p>
          <a:p>
            <a:pPr marL="457200" indent="-457200">
              <a:buAutoNum type="arabicPeriod"/>
            </a:pPr>
            <a:endParaRPr lang="ru-RU" sz="2400" dirty="0" smtClean="0"/>
          </a:p>
          <a:p>
            <a:pPr marL="457200" indent="-457200">
              <a:buAutoNum type="arabicPeriod"/>
            </a:pPr>
            <a:endParaRPr lang="ru-RU" sz="2400" dirty="0"/>
          </a:p>
          <a:p>
            <a:pPr marL="457200" indent="-457200">
              <a:buAutoNum type="arabicPeriod"/>
            </a:pPr>
            <a:endParaRPr lang="ru-RU" sz="2400" dirty="0" smtClean="0"/>
          </a:p>
          <a:p>
            <a:pPr marL="457200" indent="-457200">
              <a:buAutoNum type="arabicPeriod"/>
            </a:pPr>
            <a:endParaRPr lang="ru-RU" sz="2400" dirty="0"/>
          </a:p>
          <a:p>
            <a:pPr marL="457200" indent="-457200">
              <a:buAutoNum type="arabicPeriod"/>
            </a:pPr>
            <a:endParaRPr lang="ru-RU" sz="2400" dirty="0" smtClean="0"/>
          </a:p>
          <a:p>
            <a:pPr marL="457200" indent="-457200">
              <a:buAutoNum type="arabicPeriod"/>
            </a:pPr>
            <a:endParaRPr lang="ru-RU" sz="2400" dirty="0"/>
          </a:p>
          <a:p>
            <a:pPr marL="0" indent="0">
              <a:buNone/>
            </a:pPr>
            <a:r>
              <a:rPr lang="ru-RU" sz="2400" dirty="0" smtClean="0"/>
              <a:t>                                                          </a:t>
            </a:r>
            <a:endParaRPr lang="ru-RU" sz="2400" dirty="0"/>
          </a:p>
        </p:txBody>
      </p:sp>
      <p:sp>
        <p:nvSpPr>
          <p:cNvPr id="13" name="Прямоугольник 12"/>
          <p:cNvSpPr/>
          <p:nvPr/>
        </p:nvSpPr>
        <p:spPr>
          <a:xfrm>
            <a:off x="3419872" y="4875325"/>
            <a:ext cx="5554959" cy="227755"/>
          </a:xfrm>
          <a:prstGeom prst="rect">
            <a:avLst/>
          </a:prstGeom>
        </p:spPr>
        <p:txBody>
          <a:bodyPr wrap="square">
            <a:spAutoFit/>
          </a:bodyPr>
          <a:lstStyle/>
          <a:p>
            <a:pPr>
              <a:lnSpc>
                <a:spcPct val="80000"/>
              </a:lnSpc>
            </a:pPr>
            <a:endParaRPr lang="ru-RU" altLang="ru-RU" sz="1100" dirty="0"/>
          </a:p>
        </p:txBody>
      </p:sp>
      <p:pic>
        <p:nvPicPr>
          <p:cNvPr id="15" name="Picture 5" descr="Изображение 34"/>
          <p:cNvPicPr>
            <a:picLocks noChangeAspect="1" noChangeArrowheads="1"/>
          </p:cNvPicPr>
          <p:nvPr/>
        </p:nvPicPr>
        <p:blipFill>
          <a:blip r:embed="rId2" cstate="print">
            <a:lum bright="6000" contrast="-6000"/>
          </a:blip>
          <a:srcRect/>
          <a:stretch>
            <a:fillRect/>
          </a:stretch>
        </p:blipFill>
        <p:spPr bwMode="auto">
          <a:xfrm>
            <a:off x="3419872" y="2132856"/>
            <a:ext cx="2505429" cy="1879890"/>
          </a:xfrm>
          <a:prstGeom prst="roundRect">
            <a:avLst>
              <a:gd name="adj" fmla="val 8594"/>
            </a:avLst>
          </a:prstGeom>
          <a:solidFill>
            <a:srgbClr val="FFFFFF">
              <a:shade val="85000"/>
            </a:srgbClr>
          </a:solidFill>
          <a:ln>
            <a:solidFill>
              <a:schemeClr val="accent1">
                <a:lumMod val="75000"/>
              </a:schemeClr>
            </a:solidFill>
          </a:ln>
          <a:effectLst>
            <a:reflection blurRad="12700" stA="38000" endPos="28000" dist="5000" dir="5400000" sy="-100000" algn="bl" rotWithShape="0"/>
          </a:effectLst>
        </p:spPr>
      </p:pic>
      <p:pic>
        <p:nvPicPr>
          <p:cNvPr id="20" name="Picture 5" descr="P403005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30303" y="1988840"/>
            <a:ext cx="2359336" cy="3114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pic>
        <p:nvPicPr>
          <p:cNvPr id="14" name="Picture 7" descr="13"/>
          <p:cNvPicPr>
            <a:picLocks noChangeAspect="1" noChangeArrowheads="1"/>
          </p:cNvPicPr>
          <p:nvPr/>
        </p:nvPicPr>
        <p:blipFill>
          <a:blip r:embed="rId4" cstate="print"/>
          <a:srcRect/>
          <a:stretch>
            <a:fillRect/>
          </a:stretch>
        </p:blipFill>
        <p:spPr bwMode="auto">
          <a:xfrm>
            <a:off x="611560" y="2162174"/>
            <a:ext cx="2513054" cy="1885154"/>
          </a:xfrm>
          <a:prstGeom prst="roundRect">
            <a:avLst>
              <a:gd name="adj" fmla="val 8594"/>
            </a:avLst>
          </a:prstGeom>
          <a:solidFill>
            <a:srgbClr val="FFFFFF">
              <a:shade val="85000"/>
            </a:srgbClr>
          </a:solidFill>
          <a:ln>
            <a:solidFill>
              <a:schemeClr val="accent1">
                <a:lumMod val="75000"/>
              </a:schemeClr>
            </a:solidFill>
          </a:ln>
          <a:effectLst>
            <a:reflection blurRad="12700" stA="38000" endPos="28000" dist="5000" dir="5400000" sy="-100000" algn="bl" rotWithShape="0"/>
          </a:effectLst>
        </p:spPr>
      </p:pic>
      <p:sp>
        <p:nvSpPr>
          <p:cNvPr id="18" name="Прямоугольник 17"/>
          <p:cNvSpPr/>
          <p:nvPr/>
        </p:nvSpPr>
        <p:spPr>
          <a:xfrm>
            <a:off x="457200" y="4259169"/>
            <a:ext cx="6019112" cy="1077218"/>
          </a:xfrm>
          <a:prstGeom prst="rect">
            <a:avLst/>
          </a:prstGeom>
        </p:spPr>
        <p:txBody>
          <a:bodyPr wrap="square">
            <a:spAutoFit/>
          </a:bodyPr>
          <a:lstStyle/>
          <a:p>
            <a:pPr>
              <a:lnSpc>
                <a:spcPct val="80000"/>
              </a:lnSpc>
            </a:pPr>
            <a:endParaRPr lang="ru-RU" altLang="ru-RU" sz="1600" dirty="0" smtClean="0">
              <a:latin typeface="Times New Roman" panose="02020603050405020304" pitchFamily="18" charset="0"/>
              <a:cs typeface="Times New Roman" panose="02020603050405020304" pitchFamily="18" charset="0"/>
            </a:endParaRPr>
          </a:p>
          <a:p>
            <a:pPr>
              <a:lnSpc>
                <a:spcPct val="80000"/>
              </a:lnSpc>
            </a:pPr>
            <a:endParaRPr lang="ru-RU" altLang="ru-RU" sz="1600" dirty="0">
              <a:latin typeface="Times New Roman" panose="02020603050405020304" pitchFamily="18" charset="0"/>
              <a:cs typeface="Times New Roman" panose="02020603050405020304" pitchFamily="18" charset="0"/>
            </a:endParaRPr>
          </a:p>
          <a:p>
            <a:pPr>
              <a:lnSpc>
                <a:spcPct val="80000"/>
              </a:lnSpc>
            </a:pPr>
            <a:r>
              <a:rPr lang="ru-RU" altLang="ru-RU" sz="1600" dirty="0" smtClean="0">
                <a:latin typeface="Times New Roman" panose="02020603050405020304" pitchFamily="18" charset="0"/>
                <a:cs typeface="Times New Roman" panose="02020603050405020304" pitchFamily="18" charset="0"/>
              </a:rPr>
              <a:t>Составление </a:t>
            </a:r>
            <a:r>
              <a:rPr lang="ru-RU" altLang="ru-RU" sz="1600" dirty="0">
                <a:latin typeface="Times New Roman" panose="02020603050405020304" pitchFamily="18" charset="0"/>
                <a:cs typeface="Times New Roman" panose="02020603050405020304" pitchFamily="18" charset="0"/>
              </a:rPr>
              <a:t>карт социальных контактов с ребёнком </a:t>
            </a:r>
            <a:r>
              <a:rPr lang="ru-RU" altLang="ru-RU" sz="1600" dirty="0" smtClean="0">
                <a:latin typeface="Times New Roman" panose="02020603050405020304" pitchFamily="18" charset="0"/>
                <a:cs typeface="Times New Roman" panose="02020603050405020304" pitchFamily="18" charset="0"/>
              </a:rPr>
              <a:t>,</a:t>
            </a:r>
            <a:endParaRPr lang="ru-RU" altLang="ru-RU" sz="1600" dirty="0">
              <a:latin typeface="Times New Roman" panose="02020603050405020304" pitchFamily="18" charset="0"/>
              <a:cs typeface="Times New Roman" panose="02020603050405020304" pitchFamily="18" charset="0"/>
            </a:endParaRPr>
          </a:p>
          <a:p>
            <a:pPr>
              <a:lnSpc>
                <a:spcPct val="80000"/>
              </a:lnSpc>
            </a:pPr>
            <a:r>
              <a:rPr lang="ru-RU" altLang="ru-RU" sz="1600" dirty="0" smtClean="0">
                <a:latin typeface="Times New Roman" panose="02020603050405020304" pitchFamily="18" charset="0"/>
                <a:cs typeface="Times New Roman" panose="02020603050405020304" pitchFamily="18" charset="0"/>
              </a:rPr>
              <a:t> </a:t>
            </a:r>
            <a:r>
              <a:rPr lang="ru-RU" altLang="ru-RU" sz="1600" u="sng" dirty="0">
                <a:latin typeface="Times New Roman" panose="02020603050405020304" pitchFamily="18" charset="0"/>
                <a:cs typeface="Times New Roman" panose="02020603050405020304" pitchFamily="18" charset="0"/>
              </a:rPr>
              <a:t>с</a:t>
            </a:r>
            <a:r>
              <a:rPr lang="ru-RU" altLang="ru-RU" sz="1600" u="sng" dirty="0" smtClean="0">
                <a:latin typeface="Times New Roman" panose="02020603050405020304" pitchFamily="18" charset="0"/>
                <a:cs typeface="Times New Roman" panose="02020603050405020304" pitchFamily="18" charset="0"/>
              </a:rPr>
              <a:t> </a:t>
            </a:r>
            <a:r>
              <a:rPr lang="ru-RU" altLang="ru-RU" sz="1600" u="sng" dirty="0">
                <a:latin typeface="Times New Roman" panose="02020603050405020304" pitchFamily="18" charset="0"/>
                <a:cs typeface="Times New Roman" panose="02020603050405020304" pitchFamily="18" charset="0"/>
              </a:rPr>
              <a:t>целью </a:t>
            </a:r>
            <a:r>
              <a:rPr lang="ru-RU" altLang="ru-RU" sz="1600" dirty="0">
                <a:latin typeface="Times New Roman" panose="02020603050405020304" pitchFamily="18" charset="0"/>
                <a:cs typeface="Times New Roman" panose="02020603050405020304" pitchFamily="18" charset="0"/>
              </a:rPr>
              <a:t>изучения жизненной </a:t>
            </a:r>
            <a:r>
              <a:rPr lang="ru-RU" altLang="ru-RU" sz="1600" dirty="0" smtClean="0">
                <a:latin typeface="Times New Roman" panose="02020603050405020304" pitchFamily="18" charset="0"/>
                <a:cs typeface="Times New Roman" panose="02020603050405020304" pitchFamily="18" charset="0"/>
              </a:rPr>
              <a:t>ситуации</a:t>
            </a:r>
          </a:p>
          <a:p>
            <a:pPr>
              <a:lnSpc>
                <a:spcPct val="80000"/>
              </a:lnSpc>
            </a:pPr>
            <a:r>
              <a:rPr lang="ru-RU" altLang="ru-RU" sz="1600" dirty="0" smtClean="0">
                <a:latin typeface="Times New Roman" panose="02020603050405020304" pitchFamily="18" charset="0"/>
                <a:cs typeface="Times New Roman" panose="02020603050405020304" pitchFamily="18" charset="0"/>
              </a:rPr>
              <a:t> </a:t>
            </a:r>
            <a:r>
              <a:rPr lang="ru-RU" altLang="ru-RU" sz="1600" dirty="0">
                <a:latin typeface="Times New Roman" panose="02020603050405020304" pitchFamily="18" charset="0"/>
                <a:cs typeface="Times New Roman" panose="02020603050405020304" pitchFamily="18" charset="0"/>
              </a:rPr>
              <a:t>и социального окружения ребенка</a:t>
            </a:r>
          </a:p>
        </p:txBody>
      </p:sp>
    </p:spTree>
    <p:extLst>
      <p:ext uri="{BB962C8B-B14F-4D97-AF65-F5344CB8AC3E}">
        <p14:creationId xmlns:p14="http://schemas.microsoft.com/office/powerpoint/2010/main" xmlns="" val="181859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dirty="0" smtClean="0">
                <a:latin typeface="Times New Roman" pitchFamily="18" charset="0"/>
                <a:cs typeface="Times New Roman" pitchFamily="18" charset="0"/>
              </a:rPr>
              <a:t>2. Блок</a:t>
            </a:r>
            <a:endParaRPr lang="ru-RU" dirty="0">
              <a:latin typeface="Times New Roman" pitchFamily="18" charset="0"/>
              <a:cs typeface="Times New Roman" pitchFamily="18" charset="0"/>
            </a:endParaRPr>
          </a:p>
        </p:txBody>
      </p:sp>
      <p:sp>
        <p:nvSpPr>
          <p:cNvPr id="3" name="Объект 2"/>
          <p:cNvSpPr>
            <a:spLocks noGrp="1"/>
          </p:cNvSpPr>
          <p:nvPr>
            <p:ph idx="1"/>
          </p:nvPr>
        </p:nvSpPr>
        <p:spPr>
          <a:xfrm>
            <a:off x="457200" y="1646237"/>
            <a:ext cx="8229600" cy="774651"/>
          </a:xfrm>
        </p:spPr>
        <p:txBody>
          <a:bodyPr>
            <a:normAutofit/>
          </a:bodyPr>
          <a:lstStyle/>
          <a:p>
            <a:pPr marL="0" indent="0">
              <a:buNone/>
            </a:pPr>
            <a:r>
              <a:rPr lang="ru-RU" sz="2800" b="1" dirty="0" smtClean="0">
                <a:latin typeface="Times New Roman" pitchFamily="18" charset="0"/>
                <a:cs typeface="Times New Roman" pitchFamily="18" charset="0"/>
              </a:rPr>
              <a:t>Мобилизация ближайшего окружения</a:t>
            </a:r>
            <a:endParaRPr lang="ru-RU" sz="2800" b="1" dirty="0">
              <a:latin typeface="Times New Roman" pitchFamily="18" charset="0"/>
              <a:cs typeface="Times New Roman"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2348880"/>
            <a:ext cx="4704762" cy="3523809"/>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80112" y="2670589"/>
            <a:ext cx="3006080" cy="2254560"/>
          </a:xfrm>
          <a:prstGeom prst="rect">
            <a:avLst/>
          </a:prstGeom>
        </p:spPr>
      </p:pic>
    </p:spTree>
    <p:extLst>
      <p:ext uri="{BB962C8B-B14F-4D97-AF65-F5344CB8AC3E}">
        <p14:creationId xmlns:p14="http://schemas.microsoft.com/office/powerpoint/2010/main" xmlns="" val="3809419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1296144"/>
          </a:xfrm>
        </p:spPr>
        <p:txBody>
          <a:bodyPr>
            <a:normAutofit fontScale="90000"/>
          </a:bodyPr>
          <a:lstStyle/>
          <a:p>
            <a:pPr algn="l"/>
            <a:r>
              <a:rPr lang="ru-RU" sz="5300" dirty="0">
                <a:latin typeface="Times New Roman" pitchFamily="18" charset="0"/>
                <a:cs typeface="Times New Roman" pitchFamily="18" charset="0"/>
              </a:rPr>
              <a:t>3. Блок</a:t>
            </a:r>
            <a:r>
              <a:rPr lang="ru-RU" sz="4400" dirty="0">
                <a:solidFill>
                  <a:schemeClr val="accent5">
                    <a:lumMod val="60000"/>
                    <a:lumOff val="40000"/>
                  </a:schemeClr>
                </a:solidFill>
                <a:effectLst>
                  <a:outerShdw blurRad="38100" dist="38100" dir="2700000" algn="tl">
                    <a:srgbClr val="000000">
                      <a:alpha val="43137"/>
                    </a:srgbClr>
                  </a:outerShdw>
                </a:effectLst>
              </a:rPr>
              <a:t/>
            </a:r>
            <a:br>
              <a:rPr lang="ru-RU" sz="4400" dirty="0">
                <a:solidFill>
                  <a:schemeClr val="accent5">
                    <a:lumMod val="60000"/>
                    <a:lumOff val="40000"/>
                  </a:schemeClr>
                </a:solidFill>
                <a:effectLst>
                  <a:outerShdw blurRad="38100" dist="38100" dir="2700000" algn="tl">
                    <a:srgbClr val="000000">
                      <a:alpha val="43137"/>
                    </a:srgbClr>
                  </a:outerShdw>
                </a:effectLst>
              </a:rPr>
            </a:br>
            <a:endParaRPr lang="ru-RU" dirty="0"/>
          </a:p>
        </p:txBody>
      </p:sp>
      <p:sp>
        <p:nvSpPr>
          <p:cNvPr id="3" name="Объект 2"/>
          <p:cNvSpPr>
            <a:spLocks noGrp="1"/>
          </p:cNvSpPr>
          <p:nvPr>
            <p:ph idx="1"/>
          </p:nvPr>
        </p:nvSpPr>
        <p:spPr>
          <a:xfrm>
            <a:off x="539552" y="1315990"/>
            <a:ext cx="8229600" cy="918667"/>
          </a:xfrm>
        </p:spPr>
        <p:txBody>
          <a:bodyPr/>
          <a:lstStyle/>
          <a:p>
            <a:r>
              <a:rPr lang="ru-RU" sz="2800" dirty="0">
                <a:latin typeface="Times New Roman" pitchFamily="18" charset="0"/>
                <a:cs typeface="Times New Roman" pitchFamily="18" charset="0"/>
              </a:rPr>
              <a:t>Проведение сетевых встреч</a:t>
            </a:r>
          </a:p>
          <a:p>
            <a:endParaRPr lang="ru-RU" dirty="0"/>
          </a:p>
        </p:txBody>
      </p:sp>
      <p:pic>
        <p:nvPicPr>
          <p:cNvPr id="4" name="Picture 7" descr="секрет см 00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3436602" y="1965060"/>
            <a:ext cx="2143744" cy="1607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10" descr="25"/>
          <p:cNvPicPr>
            <a:picLocks noChangeAspect="1" noChangeArrowheads="1"/>
          </p:cNvPicPr>
          <p:nvPr/>
        </p:nvPicPr>
        <p:blipFill>
          <a:blip r:embed="rId3" cstate="print">
            <a:lum bright="12000"/>
            <a:extLst>
              <a:ext uri="{28A0092B-C50C-407E-A947-70E740481C1C}">
                <a14:useLocalDpi xmlns:a14="http://schemas.microsoft.com/office/drawing/2010/main" xmlns="" val="0"/>
              </a:ext>
            </a:extLst>
          </a:blip>
          <a:srcRect/>
          <a:stretch>
            <a:fillRect/>
          </a:stretch>
        </p:blipFill>
        <p:spPr>
          <a:xfrm>
            <a:off x="2987824" y="3861933"/>
            <a:ext cx="2664296" cy="1998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Прямоугольник 5"/>
          <p:cNvSpPr/>
          <p:nvPr/>
        </p:nvSpPr>
        <p:spPr>
          <a:xfrm>
            <a:off x="2987824" y="5949280"/>
            <a:ext cx="2460930" cy="369332"/>
          </a:xfrm>
          <a:prstGeom prst="rect">
            <a:avLst/>
          </a:prstGeom>
        </p:spPr>
        <p:txBody>
          <a:bodyPr wrap="none">
            <a:spAutoFit/>
          </a:bodyPr>
          <a:lstStyle/>
          <a:p>
            <a:r>
              <a:rPr lang="ru-RU" altLang="ru-RU" b="1" i="1" dirty="0">
                <a:solidFill>
                  <a:srgbClr val="800000"/>
                </a:solidFill>
                <a:latin typeface="Georgia" panose="02040502050405020303" pitchFamily="18" charset="0"/>
              </a:rPr>
              <a:t>Ритуал «Клубок»</a:t>
            </a:r>
          </a:p>
        </p:txBody>
      </p:sp>
      <p:sp>
        <p:nvSpPr>
          <p:cNvPr id="7" name="Прямоугольник 6"/>
          <p:cNvSpPr/>
          <p:nvPr/>
        </p:nvSpPr>
        <p:spPr>
          <a:xfrm>
            <a:off x="529159" y="4119540"/>
            <a:ext cx="2055371" cy="369332"/>
          </a:xfrm>
          <a:prstGeom prst="rect">
            <a:avLst/>
          </a:prstGeom>
        </p:spPr>
        <p:txBody>
          <a:bodyPr wrap="none">
            <a:spAutoFit/>
          </a:bodyPr>
          <a:lstStyle/>
          <a:p>
            <a:r>
              <a:rPr lang="ru-RU" altLang="ru-RU" b="1" i="1" dirty="0">
                <a:solidFill>
                  <a:srgbClr val="800000"/>
                </a:solidFill>
                <a:latin typeface="Georgia" panose="02040502050405020303" pitchFamily="18" charset="0"/>
              </a:rPr>
              <a:t>Приветствие.</a:t>
            </a:r>
          </a:p>
        </p:txBody>
      </p:sp>
      <p:pic>
        <p:nvPicPr>
          <p:cNvPr id="8" name="Picture 14" descr="25"/>
          <p:cNvPicPr>
            <a:picLocks noChangeAspect="1" noChangeArrowheads="1"/>
          </p:cNvPicPr>
          <p:nvPr/>
        </p:nvPicPr>
        <p:blipFill>
          <a:blip r:embed="rId4" cstate="print">
            <a:lum bright="12000"/>
            <a:extLst>
              <a:ext uri="{28A0092B-C50C-407E-A947-70E740481C1C}">
                <a14:useLocalDpi xmlns:a14="http://schemas.microsoft.com/office/drawing/2010/main" xmlns="" val="0"/>
              </a:ext>
            </a:extLst>
          </a:blip>
          <a:srcRect/>
          <a:stretch>
            <a:fillRect/>
          </a:stretch>
        </p:blipFill>
        <p:spPr>
          <a:xfrm>
            <a:off x="429600" y="2045306"/>
            <a:ext cx="2674640" cy="20059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0" name="Прямоугольник 9"/>
          <p:cNvSpPr/>
          <p:nvPr/>
        </p:nvSpPr>
        <p:spPr>
          <a:xfrm>
            <a:off x="6091761" y="4253396"/>
            <a:ext cx="1789272" cy="369332"/>
          </a:xfrm>
          <a:prstGeom prst="rect">
            <a:avLst/>
          </a:prstGeom>
        </p:spPr>
        <p:txBody>
          <a:bodyPr wrap="none">
            <a:spAutoFit/>
          </a:bodyPr>
          <a:lstStyle/>
          <a:p>
            <a:r>
              <a:rPr lang="ru-RU" altLang="ru-RU" b="1" i="1" dirty="0">
                <a:solidFill>
                  <a:srgbClr val="800000"/>
                </a:solidFill>
                <a:latin typeface="Georgia" panose="02040502050405020303" pitchFamily="18" charset="0"/>
              </a:rPr>
              <a:t>Круг друзей.</a:t>
            </a:r>
          </a:p>
        </p:txBody>
      </p:sp>
      <p:pic>
        <p:nvPicPr>
          <p:cNvPr id="11" name="Picture 14" descr="25"/>
          <p:cNvPicPr>
            <a:picLocks noChangeAspect="1" noChangeArrowheads="1"/>
          </p:cNvPicPr>
          <p:nvPr/>
        </p:nvPicPr>
        <p:blipFill>
          <a:blip r:embed="rId5" cstate="print">
            <a:lum bright="24000"/>
            <a:extLst>
              <a:ext uri="{28A0092B-C50C-407E-A947-70E740481C1C}">
                <a14:useLocalDpi xmlns:a14="http://schemas.microsoft.com/office/drawing/2010/main" xmlns="" val="0"/>
              </a:ext>
            </a:extLst>
          </a:blip>
          <a:srcRect/>
          <a:stretch>
            <a:fillRect/>
          </a:stretch>
        </p:blipFill>
        <p:spPr>
          <a:xfrm>
            <a:off x="5937706" y="2018305"/>
            <a:ext cx="2668555" cy="2001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13889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4800" dirty="0" smtClean="0">
                <a:latin typeface="Times New Roman" pitchFamily="18" charset="0"/>
                <a:cs typeface="Times New Roman" pitchFamily="18" charset="0"/>
              </a:rPr>
              <a:t>Цели сетевой встречи:</a:t>
            </a:r>
            <a:endParaRPr lang="ru-RU" sz="48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92500"/>
          </a:bodyPr>
          <a:lstStyle/>
          <a:p>
            <a:r>
              <a:rPr lang="ru-RU" dirty="0" smtClean="0">
                <a:latin typeface="Times New Roman" pitchFamily="18" charset="0"/>
                <a:cs typeface="Times New Roman" pitchFamily="18" charset="0"/>
              </a:rPr>
              <a:t>Создание окружения</a:t>
            </a:r>
          </a:p>
          <a:p>
            <a:r>
              <a:rPr lang="ru-RU" dirty="0" smtClean="0">
                <a:latin typeface="Times New Roman" pitchFamily="18" charset="0"/>
                <a:cs typeface="Times New Roman" pitchFamily="18" charset="0"/>
              </a:rPr>
              <a:t>Выход из критической ситуации</a:t>
            </a:r>
          </a:p>
          <a:p>
            <a:r>
              <a:rPr lang="ru-RU" dirty="0" smtClean="0">
                <a:latin typeface="Times New Roman" pitchFamily="18" charset="0"/>
                <a:cs typeface="Times New Roman" pitchFamily="18" charset="0"/>
              </a:rPr>
              <a:t>Поиск позитивных ресурсов</a:t>
            </a:r>
          </a:p>
          <a:p>
            <a:r>
              <a:rPr lang="ru-RU" dirty="0" smtClean="0">
                <a:latin typeface="Times New Roman" pitchFamily="18" charset="0"/>
                <a:cs typeface="Times New Roman" pitchFamily="18" charset="0"/>
              </a:rPr>
              <a:t>Решение проблемы с помощью активизации сети</a:t>
            </a:r>
          </a:p>
          <a:p>
            <a:r>
              <a:rPr lang="ru-RU" dirty="0" smtClean="0">
                <a:latin typeface="Times New Roman" pitchFamily="18" charset="0"/>
                <a:cs typeface="Times New Roman" pitchFamily="18" charset="0"/>
              </a:rPr>
              <a:t>Проведение диалога</a:t>
            </a:r>
          </a:p>
          <a:p>
            <a:r>
              <a:rPr lang="ru-RU" dirty="0" smtClean="0">
                <a:latin typeface="Times New Roman" pitchFamily="18" charset="0"/>
                <a:cs typeface="Times New Roman" pitchFamily="18" charset="0"/>
              </a:rPr>
              <a:t>Повышение мотивации к решению проблемы</a:t>
            </a:r>
          </a:p>
          <a:p>
            <a:r>
              <a:rPr lang="ru-RU" dirty="0" smtClean="0">
                <a:latin typeface="Times New Roman" pitchFamily="18" charset="0"/>
                <a:cs typeface="Times New Roman" pitchFamily="18" charset="0"/>
              </a:rPr>
              <a:t>Поиск совместного пути решения</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2426613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536"/>
            <a:ext cx="8229600" cy="5911768"/>
          </a:xfrm>
        </p:spPr>
        <p:txBody>
          <a:bodyPr>
            <a:normAutofit/>
          </a:bodyPr>
          <a:lstStyle/>
          <a:p>
            <a:pPr algn="ctr"/>
            <a:r>
              <a:rPr lang="ru-RU" sz="3200" dirty="0" smtClean="0">
                <a:latin typeface="Times New Roman" pitchFamily="18" charset="0"/>
                <a:cs typeface="Times New Roman" pitchFamily="18" charset="0"/>
              </a:rPr>
              <a:t>Метод позволяет мобилизовать различные внутренние ресурсы социального окружения и решать существующие проблемы естественным путем.</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Люди сами непосредственно участвуют в принятии важных решений в их собственной жизни или жизни близких.</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92769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6994" y="260648"/>
            <a:ext cx="8435280" cy="1800200"/>
          </a:xfrm>
        </p:spPr>
        <p:txBody>
          <a:bodyPr>
            <a:noAutofit/>
          </a:bodyPr>
          <a:lstStyle/>
          <a:p>
            <a:pPr algn="ctr"/>
            <a:r>
              <a:rPr lang="ru-RU" sz="3200" b="1" dirty="0" smtClean="0">
                <a:latin typeface="Times New Roman" pitchFamily="18" charset="0"/>
                <a:cs typeface="Times New Roman" pitchFamily="18" charset="0"/>
              </a:rPr>
              <a:t>Критерии эффективности профилактической работы с семьёй:</a:t>
            </a:r>
            <a:endParaRPr lang="ru-RU" sz="3200" b="1" dirty="0">
              <a:latin typeface="Times New Roman" pitchFamily="18" charset="0"/>
              <a:cs typeface="Times New Roman" pitchFamily="18" charset="0"/>
            </a:endParaRPr>
          </a:p>
        </p:txBody>
      </p:sp>
      <p:sp>
        <p:nvSpPr>
          <p:cNvPr id="3" name="Объект 2"/>
          <p:cNvSpPr>
            <a:spLocks noGrp="1"/>
          </p:cNvSpPr>
          <p:nvPr>
            <p:ph idx="1"/>
          </p:nvPr>
        </p:nvSpPr>
        <p:spPr>
          <a:xfrm>
            <a:off x="457200" y="2276871"/>
            <a:ext cx="8229600" cy="3895645"/>
          </a:xfrm>
        </p:spPr>
        <p:txBody>
          <a:bodyPr>
            <a:normAutofit/>
          </a:bodyPr>
          <a:lstStyle/>
          <a:p>
            <a:r>
              <a:rPr lang="ru-RU" sz="2400" dirty="0" smtClean="0">
                <a:latin typeface="Times New Roman" pitchFamily="18" charset="0"/>
                <a:cs typeface="Times New Roman" pitchFamily="18" charset="0"/>
              </a:rPr>
              <a:t>Стабилизация позитивных внутрисемейных отношений;</a:t>
            </a:r>
          </a:p>
          <a:p>
            <a:r>
              <a:rPr lang="ru-RU" sz="2400" dirty="0" smtClean="0">
                <a:latin typeface="Times New Roman" pitchFamily="18" charset="0"/>
                <a:cs typeface="Times New Roman" pitchFamily="18" charset="0"/>
              </a:rPr>
              <a:t>Социальная адаптация несовершеннолетних членов семьи, оказавшихся в трудной жизненной ситуации;</a:t>
            </a:r>
          </a:p>
          <a:p>
            <a:r>
              <a:rPr lang="ru-RU" sz="2400" dirty="0" smtClean="0">
                <a:latin typeface="Times New Roman" pitchFamily="18" charset="0"/>
                <a:cs typeface="Times New Roman" pitchFamily="18" charset="0"/>
              </a:rPr>
              <a:t>Положительные личностные изменения у членов семьи (смена ценностных и мотивационных установок</a:t>
            </a:r>
          </a:p>
          <a:p>
            <a:pPr marL="0" indent="0">
              <a:buNone/>
            </a:pPr>
            <a:r>
              <a:rPr lang="ru-RU" sz="2400" dirty="0">
                <a:latin typeface="Times New Roman" pitchFamily="18" charset="0"/>
                <a:cs typeface="Times New Roman" pitchFamily="18" charset="0"/>
              </a:rPr>
              <a:t>а</a:t>
            </a:r>
            <a:r>
              <a:rPr lang="ru-RU" sz="2400" dirty="0" smtClean="0">
                <a:latin typeface="Times New Roman" pitchFamily="18" charset="0"/>
                <a:cs typeface="Times New Roman" pitchFamily="18" charset="0"/>
              </a:rPr>
              <a:t>ктивное отношение к жизни, новые позитивные социальные связи, приоритет здорового образа жизни и др.)</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0016404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61" name="Rectangle 9"/>
          <p:cNvSpPr>
            <a:spLocks noGrp="1" noChangeArrowheads="1"/>
          </p:cNvSpPr>
          <p:nvPr>
            <p:ph type="subTitle" idx="4294967295"/>
          </p:nvPr>
        </p:nvSpPr>
        <p:spPr>
          <a:xfrm>
            <a:off x="0" y="908050"/>
            <a:ext cx="8572500" cy="3457575"/>
          </a:xfrm>
          <a:solidFill>
            <a:schemeClr val="tx1">
              <a:alpha val="0"/>
            </a:schemeClr>
          </a:solidFill>
        </p:spPr>
        <p:txBody>
          <a:bodyPr>
            <a:normAutofit/>
          </a:bodyPr>
          <a:lstStyle/>
          <a:p>
            <a:pPr marL="0" indent="0" algn="ctr">
              <a:buFont typeface="Wingdings" panose="05000000000000000000" pitchFamily="2" charset="2"/>
              <a:buNone/>
              <a:defRPr/>
            </a:pPr>
            <a:r>
              <a:rPr lang="ru-RU" altLang="ru-RU" b="1" dirty="0" smtClean="0">
                <a:latin typeface="Times New Roman" pitchFamily="18" charset="0"/>
                <a:cs typeface="Times New Roman" pitchFamily="18" charset="0"/>
              </a:rPr>
              <a:t>Карта социальных контактов, </a:t>
            </a:r>
          </a:p>
          <a:p>
            <a:pPr marL="0" indent="0" algn="ctr">
              <a:buFont typeface="Wingdings" panose="05000000000000000000" pitchFamily="2" charset="2"/>
              <a:buNone/>
              <a:defRPr/>
            </a:pPr>
            <a:r>
              <a:rPr lang="ru-RU" altLang="ru-RU" b="1" dirty="0" smtClean="0">
                <a:latin typeface="Times New Roman" pitchFamily="18" charset="0"/>
                <a:cs typeface="Times New Roman" pitchFamily="18" charset="0"/>
              </a:rPr>
              <a:t>виды карт социальных контактов, составление карты социальных контактов</a:t>
            </a:r>
          </a:p>
        </p:txBody>
      </p:sp>
      <p:sp>
        <p:nvSpPr>
          <p:cNvPr id="45060" name="Rectangle 4"/>
          <p:cNvSpPr>
            <a:spLocks noChangeArrowheads="1"/>
          </p:cNvSpPr>
          <p:nvPr/>
        </p:nvSpPr>
        <p:spPr bwMode="auto">
          <a:xfrm>
            <a:off x="107504" y="4797152"/>
            <a:ext cx="9036496" cy="1112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eaLnBrk="0" hangingPunct="0">
              <a:buClr>
                <a:schemeClr val="folHlink"/>
              </a:buClr>
              <a:buSzPct val="60000"/>
              <a:buChar char="n"/>
              <a:defRPr sz="3200">
                <a:solidFill>
                  <a:schemeClr val="tx1"/>
                </a:solidFill>
                <a:latin typeface="Tahoma" panose="020B0604030504040204" pitchFamily="34" charset="0"/>
              </a:defRPr>
            </a:lvl1pPr>
            <a:lvl2pPr marL="742950" indent="-285750" eaLnBrk="0" hangingPunct="0">
              <a:buClr>
                <a:schemeClr val="hlink"/>
              </a:buClr>
              <a:buSzPct val="55000"/>
              <a:buChar char="n"/>
              <a:defRPr sz="2800">
                <a:solidFill>
                  <a:schemeClr val="tx1"/>
                </a:solidFill>
                <a:latin typeface="Tahoma" panose="020B0604030504040204" pitchFamily="34" charset="0"/>
              </a:defRPr>
            </a:lvl2pPr>
            <a:lvl3pPr marL="1143000" indent="-228600" eaLnBrk="0" hangingPunct="0">
              <a:buClr>
                <a:schemeClr val="folHlink"/>
              </a:buClr>
              <a:buSzPct val="50000"/>
              <a:buChar char="n"/>
              <a:defRPr sz="2400">
                <a:solidFill>
                  <a:schemeClr val="tx1"/>
                </a:solidFill>
                <a:latin typeface="Tahoma" panose="020B0604030504040204" pitchFamily="34" charset="0"/>
              </a:defRPr>
            </a:lvl3pPr>
            <a:lvl4pPr marL="1600200" indent="-228600" eaLnBrk="0" hangingPunct="0">
              <a:buClr>
                <a:schemeClr val="accent2"/>
              </a:buClr>
              <a:buSzPct val="55000"/>
              <a:buChar char="n"/>
              <a:defRPr sz="2000">
                <a:solidFill>
                  <a:schemeClr val="tx1"/>
                </a:solidFill>
                <a:latin typeface="Tahoma" panose="020B0604030504040204" pitchFamily="34" charset="0"/>
              </a:defRPr>
            </a:lvl4pPr>
            <a:lvl5pPr marL="2057400" indent="-228600" eaLnBrk="0" hangingPunct="0">
              <a:buClr>
                <a:schemeClr val="accent1"/>
              </a:buClr>
              <a:buSzPct val="50000"/>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20000"/>
              </a:spcBef>
              <a:buNone/>
              <a:defRPr/>
            </a:pPr>
            <a:r>
              <a:rPr lang="ru-RU" altLang="ru-RU" sz="2800" dirty="0" smtClean="0">
                <a:latin typeface="Times New Roman" pitchFamily="18" charset="0"/>
                <a:cs typeface="Times New Roman" pitchFamily="18" charset="0"/>
              </a:rPr>
              <a:t>    </a:t>
            </a:r>
            <a:r>
              <a:rPr lang="ru-RU" altLang="ru-RU" sz="2800" dirty="0" err="1" smtClean="0">
                <a:latin typeface="Times New Roman" pitchFamily="18" charset="0"/>
                <a:cs typeface="Times New Roman" pitchFamily="18" charset="0"/>
              </a:rPr>
              <a:t>Жарикова</a:t>
            </a:r>
            <a:r>
              <a:rPr lang="ru-RU" altLang="ru-RU" sz="2800" dirty="0" smtClean="0">
                <a:latin typeface="Times New Roman" pitchFamily="18" charset="0"/>
                <a:cs typeface="Times New Roman" pitchFamily="18" charset="0"/>
              </a:rPr>
              <a:t> Г.В., </a:t>
            </a:r>
          </a:p>
          <a:p>
            <a:pPr>
              <a:spcBef>
                <a:spcPct val="20000"/>
              </a:spcBef>
              <a:buNone/>
              <a:defRPr/>
            </a:pPr>
            <a:r>
              <a:rPr lang="ru-RU" altLang="ru-RU" sz="2800" dirty="0" smtClean="0">
                <a:latin typeface="Times New Roman" pitchFamily="18" charset="0"/>
                <a:cs typeface="Times New Roman" pitchFamily="18" charset="0"/>
              </a:rPr>
              <a:t>социальный педагог отделения дневного пребывания</a:t>
            </a:r>
          </a:p>
        </p:txBody>
      </p:sp>
    </p:spTree>
    <p:extLst>
      <p:ext uri="{BB962C8B-B14F-4D97-AF65-F5344CB8AC3E}">
        <p14:creationId xmlns:p14="http://schemas.microsoft.com/office/powerpoint/2010/main" xmlns="" val="275035961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99592" y="260648"/>
            <a:ext cx="7632848" cy="1153815"/>
          </a:xfrm>
        </p:spPr>
        <p:txBody>
          <a:bodyPr>
            <a:normAutofit/>
          </a:bodyPr>
          <a:lstStyle/>
          <a:p>
            <a:pPr algn="ctr" eaLnBrk="1" hangingPunct="1"/>
            <a:r>
              <a:rPr lang="ru-RU" altLang="ru-RU" sz="2800" b="1" dirty="0" smtClean="0">
                <a:latin typeface="Times New Roman" pitchFamily="18" charset="0"/>
                <a:cs typeface="Times New Roman" pitchFamily="18" charset="0"/>
              </a:rPr>
              <a:t>Карта сетевых контактов (сетевая карта) составляется с целью:</a:t>
            </a:r>
          </a:p>
        </p:txBody>
      </p:sp>
      <p:sp>
        <p:nvSpPr>
          <p:cNvPr id="8195" name="Rectangle 3"/>
          <p:cNvSpPr>
            <a:spLocks noGrp="1" noChangeArrowheads="1"/>
          </p:cNvSpPr>
          <p:nvPr>
            <p:ph idx="1"/>
          </p:nvPr>
        </p:nvSpPr>
        <p:spPr>
          <a:xfrm>
            <a:off x="539750" y="1989138"/>
            <a:ext cx="8420100" cy="4535487"/>
          </a:xfrm>
        </p:spPr>
        <p:txBody>
          <a:bodyPr/>
          <a:lstStyle/>
          <a:p>
            <a:pPr eaLnBrk="1" hangingPunct="1">
              <a:lnSpc>
                <a:spcPct val="90000"/>
              </a:lnSpc>
              <a:buFont typeface="Wingdings" panose="05000000000000000000" pitchFamily="2" charset="2"/>
              <a:buNone/>
            </a:pPr>
            <a:r>
              <a:rPr lang="ru-RU" altLang="ru-RU" sz="2000" dirty="0" smtClean="0"/>
              <a:t>      </a:t>
            </a:r>
            <a:endParaRPr lang="ru-RU" altLang="ru-RU" dirty="0" smtClean="0"/>
          </a:p>
          <a:p>
            <a:pPr eaLnBrk="1" hangingPunct="1">
              <a:lnSpc>
                <a:spcPct val="90000"/>
              </a:lnSpc>
            </a:pPr>
            <a:r>
              <a:rPr lang="ru-RU" altLang="ru-RU" dirty="0" smtClean="0">
                <a:latin typeface="Times New Roman" pitchFamily="18" charset="0"/>
                <a:cs typeface="Times New Roman" pitchFamily="18" charset="0"/>
              </a:rPr>
              <a:t>увидеть полную картину социального окружения ребенка</a:t>
            </a:r>
          </a:p>
          <a:p>
            <a:pPr eaLnBrk="1" hangingPunct="1">
              <a:lnSpc>
                <a:spcPct val="90000"/>
              </a:lnSpc>
            </a:pPr>
            <a:r>
              <a:rPr lang="ru-RU" altLang="ru-RU" dirty="0" smtClean="0">
                <a:latin typeface="Times New Roman" pitchFamily="18" charset="0"/>
                <a:cs typeface="Times New Roman" pitchFamily="18" charset="0"/>
              </a:rPr>
              <a:t>увидеть те ресурсы, которые помогли бы справиться с возникшей трудной ситуацией </a:t>
            </a:r>
          </a:p>
          <a:p>
            <a:pPr eaLnBrk="1" hangingPunct="1">
              <a:lnSpc>
                <a:spcPct val="90000"/>
              </a:lnSpc>
              <a:buNone/>
            </a:pPr>
            <a:r>
              <a:rPr lang="ru-RU" altLang="ru-RU" dirty="0" smtClean="0">
                <a:latin typeface="Times New Roman" pitchFamily="18" charset="0"/>
                <a:cs typeface="Times New Roman" pitchFamily="18" charset="0"/>
              </a:rPr>
              <a:t>( возможности семьи, что она сможет сделать сама)</a:t>
            </a:r>
          </a:p>
          <a:p>
            <a:pPr eaLnBrk="1" hangingPunct="1">
              <a:lnSpc>
                <a:spcPct val="90000"/>
              </a:lnSpc>
            </a:pPr>
            <a:r>
              <a:rPr lang="ru-RU" altLang="ru-RU" dirty="0" smtClean="0">
                <a:latin typeface="Times New Roman" pitchFamily="18" charset="0"/>
                <a:cs typeface="Times New Roman" pitchFamily="18" charset="0"/>
              </a:rPr>
              <a:t>увидеть тех людей, на которых можно опереться при решении различных проблем</a:t>
            </a:r>
            <a:endParaRPr lang="ru-RU" altLang="ru-RU" b="1" dirty="0" smtClean="0">
              <a:latin typeface="Times New Roman" pitchFamily="18" charset="0"/>
              <a:cs typeface="Times New Roman" pitchFamily="18" charset="0"/>
            </a:endParaRPr>
          </a:p>
          <a:p>
            <a:pPr eaLnBrk="1" hangingPunct="1">
              <a:lnSpc>
                <a:spcPct val="90000"/>
              </a:lnSpc>
              <a:buFont typeface="Wingdings" panose="05000000000000000000" pitchFamily="2" charset="2"/>
              <a:buNone/>
            </a:pPr>
            <a:endParaRPr lang="ru-RU" altLang="ru-RU" dirty="0" smtClean="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737805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idx="4294967295"/>
          </p:nvPr>
        </p:nvSpPr>
        <p:spPr>
          <a:xfrm>
            <a:off x="0" y="476250"/>
            <a:ext cx="7543800" cy="1152525"/>
          </a:xfrm>
        </p:spPr>
        <p:txBody>
          <a:bodyPr anchor="ctr">
            <a:normAutofit/>
          </a:bodyPr>
          <a:lstStyle/>
          <a:p>
            <a:pPr algn="ctr" eaLnBrk="1" hangingPunct="1">
              <a:defRPr/>
            </a:pPr>
            <a:r>
              <a:rPr lang="ru-RU" sz="2800" b="1" dirty="0" smtClean="0">
                <a:latin typeface="Times New Roman" pitchFamily="18" charset="0"/>
                <a:cs typeface="Times New Roman" pitchFamily="18" charset="0"/>
              </a:rPr>
              <a:t>В КАКИХ СЛУЧАЯХ МОЖНО исп</a:t>
            </a:r>
            <a:r>
              <a:rPr lang="ru-RU" sz="2800" b="1" dirty="0" smtClean="0">
                <a:effectLst>
                  <a:outerShdw blurRad="38100" dist="38100" dir="2700000" algn="tl">
                    <a:srgbClr val="C0C0C0"/>
                  </a:outerShdw>
                </a:effectLst>
                <a:latin typeface="Times New Roman" pitchFamily="18" charset="0"/>
                <a:cs typeface="Times New Roman" pitchFamily="18" charset="0"/>
              </a:rPr>
              <a:t>ользовать сетевую карту:</a:t>
            </a:r>
          </a:p>
        </p:txBody>
      </p:sp>
      <p:sp>
        <p:nvSpPr>
          <p:cNvPr id="6147" name="Rectangle 3"/>
          <p:cNvSpPr>
            <a:spLocks noGrp="1" noChangeArrowheads="1"/>
          </p:cNvSpPr>
          <p:nvPr>
            <p:ph type="body" idx="4294967295"/>
          </p:nvPr>
        </p:nvSpPr>
        <p:spPr>
          <a:xfrm>
            <a:off x="1317625" y="1857364"/>
            <a:ext cx="7540655" cy="4308486"/>
          </a:xfrm>
        </p:spPr>
        <p:txBody>
          <a:bodyPr>
            <a:normAutofit/>
          </a:bodyPr>
          <a:lstStyle/>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Жизнеустройство несовершеннолетних</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Жестокое обращение с ребенком в семье</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Различные виды конфликтов</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Беременность несовершеннолетней</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Отказ родителей, опекунов от усыновленных, опекаемых подростков</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Уходы ребенка из дома</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Семьи «группы риска»</a:t>
            </a:r>
          </a:p>
          <a:p>
            <a:pPr eaLnBrk="1" hangingPunct="1">
              <a:lnSpc>
                <a:spcPct val="80000"/>
              </a:lnSpc>
            </a:pPr>
            <a:r>
              <a:rPr lang="ru-RU" altLang="ru-RU" sz="2400" dirty="0" smtClean="0">
                <a:solidFill>
                  <a:schemeClr val="tx1">
                    <a:lumMod val="75000"/>
                  </a:schemeClr>
                </a:solidFill>
                <a:latin typeface="Times New Roman" pitchFamily="18" charset="0"/>
                <a:cs typeface="Times New Roman" pitchFamily="18" charset="0"/>
              </a:rPr>
              <a:t>В </a:t>
            </a:r>
            <a:r>
              <a:rPr lang="ru-RU" altLang="ru-RU" sz="2400" dirty="0" smtClean="0">
                <a:solidFill>
                  <a:schemeClr val="tx1">
                    <a:lumMod val="75000"/>
                  </a:schemeClr>
                </a:solidFill>
                <a:latin typeface="Times New Roman" pitchFamily="18" charset="0"/>
                <a:cs typeface="Times New Roman" pitchFamily="18" charset="0"/>
              </a:rPr>
              <a:t>случаях предупреждения совершения подростками правонарушений и других антиобщественных действий</a:t>
            </a:r>
          </a:p>
        </p:txBody>
      </p:sp>
    </p:spTree>
    <p:extLst>
      <p:ext uri="{BB962C8B-B14F-4D97-AF65-F5344CB8AC3E}">
        <p14:creationId xmlns:p14="http://schemas.microsoft.com/office/powerpoint/2010/main" xmlns="" val="2393913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msoD004B"/>
          <p:cNvPicPr>
            <a:picLocks noChangeAspect="1" noChangeArrowheads="1"/>
          </p:cNvPicPr>
          <p:nvPr/>
        </p:nvPicPr>
        <p:blipFill>
          <a:blip r:embed="rId3" cstate="print">
            <a:extLst>
              <a:ext uri="{28A0092B-C50C-407E-A947-70E740481C1C}">
                <a14:useLocalDpi xmlns:a14="http://schemas.microsoft.com/office/drawing/2010/main" xmlns="" val="0"/>
              </a:ext>
            </a:extLst>
          </a:blip>
          <a:srcRect l="6566" t="72298" r="-1741" b="-1544"/>
          <a:stretch>
            <a:fillRect/>
          </a:stretch>
        </p:blipFill>
        <p:spPr bwMode="auto">
          <a:xfrm>
            <a:off x="4607348" y="3929066"/>
            <a:ext cx="4536652" cy="29289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rgbClr val="000000"/>
                </a:solidFill>
                <a:miter lim="800000"/>
                <a:headEnd/>
                <a:tailEnd/>
              </a14:hiddenLine>
            </a:ext>
          </a:extLst>
        </p:spPr>
      </p:pic>
      <p:sp>
        <p:nvSpPr>
          <p:cNvPr id="217090" name="Rectangle 2"/>
          <p:cNvSpPr>
            <a:spLocks noGrp="1" noChangeArrowheads="1"/>
          </p:cNvSpPr>
          <p:nvPr>
            <p:ph type="title"/>
          </p:nvPr>
        </p:nvSpPr>
        <p:spPr>
          <a:xfrm>
            <a:off x="395288" y="214313"/>
            <a:ext cx="5976937" cy="550862"/>
          </a:xfrm>
        </p:spPr>
        <p:txBody>
          <a:bodyPr>
            <a:normAutofit fontScale="90000"/>
          </a:bodyPr>
          <a:lstStyle/>
          <a:p>
            <a:pPr eaLnBrk="1" hangingPunct="1">
              <a:defRPr/>
            </a:pPr>
            <a:r>
              <a:rPr lang="ru-RU" altLang="ru-RU" sz="3200" b="1" smtClean="0">
                <a:effectLst>
                  <a:outerShdw blurRad="38100" dist="38100" dir="2700000" algn="tl">
                    <a:srgbClr val="C0C0C0"/>
                  </a:outerShdw>
                </a:effectLst>
              </a:rPr>
              <a:t>СЕТЕВАЯ КАРТА</a:t>
            </a:r>
          </a:p>
        </p:txBody>
      </p:sp>
      <p:grpSp>
        <p:nvGrpSpPr>
          <p:cNvPr id="10243" name="Group 4"/>
          <p:cNvGrpSpPr>
            <a:grpSpLocks/>
          </p:cNvGrpSpPr>
          <p:nvPr/>
        </p:nvGrpSpPr>
        <p:grpSpPr bwMode="auto">
          <a:xfrm>
            <a:off x="357158" y="857232"/>
            <a:ext cx="4071966" cy="3949709"/>
            <a:chOff x="173" y="1439"/>
            <a:chExt cx="10751" cy="9760"/>
          </a:xfrm>
        </p:grpSpPr>
        <p:grpSp>
          <p:nvGrpSpPr>
            <p:cNvPr id="10244" name="Group 5"/>
            <p:cNvGrpSpPr>
              <a:grpSpLocks/>
            </p:cNvGrpSpPr>
            <p:nvPr/>
          </p:nvGrpSpPr>
          <p:grpSpPr bwMode="auto">
            <a:xfrm>
              <a:off x="472" y="1439"/>
              <a:ext cx="10452" cy="9691"/>
              <a:chOff x="2881" y="899"/>
              <a:chExt cx="10251" cy="9900"/>
            </a:xfrm>
          </p:grpSpPr>
          <p:sp>
            <p:nvSpPr>
              <p:cNvPr id="10250" name="AutoShape 6"/>
              <p:cNvSpPr>
                <a:spLocks noChangeArrowheads="1"/>
              </p:cNvSpPr>
              <p:nvPr/>
            </p:nvSpPr>
            <p:spPr bwMode="auto">
              <a:xfrm>
                <a:off x="2881" y="899"/>
                <a:ext cx="10251" cy="9900"/>
              </a:xfrm>
              <a:prstGeom prst="flowChartOr">
                <a:avLst/>
              </a:prstGeom>
              <a:solidFill>
                <a:srgbClr val="FFFFFF"/>
              </a:solidFill>
              <a:ln w="9525">
                <a:solidFill>
                  <a:srgbClr val="000000"/>
                </a:solidFill>
                <a:round/>
                <a:headEnd/>
                <a:tailEnd/>
              </a:ln>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80000"/>
                  </a:lnSpc>
                  <a:buClr>
                    <a:schemeClr val="bg2"/>
                  </a:buClr>
                  <a:buSzPct val="75000"/>
                  <a:buFont typeface="Wingdings" panose="05000000000000000000" pitchFamily="2" charset="2"/>
                  <a:buChar char="p"/>
                </a:pPr>
                <a:endParaRPr lang="ru-RU" altLang="ru-RU" sz="2000">
                  <a:latin typeface="Verdana" panose="020B0604030504040204" pitchFamily="34" charset="0"/>
                </a:endParaRPr>
              </a:p>
            </p:txBody>
          </p:sp>
          <p:sp>
            <p:nvSpPr>
              <p:cNvPr id="10251" name="Freeform 7"/>
              <p:cNvSpPr>
                <a:spLocks/>
              </p:cNvSpPr>
              <p:nvPr/>
            </p:nvSpPr>
            <p:spPr bwMode="auto">
              <a:xfrm>
                <a:off x="7997" y="5859"/>
                <a:ext cx="2704" cy="4221"/>
              </a:xfrm>
              <a:custGeom>
                <a:avLst/>
                <a:gdLst>
                  <a:gd name="T0" fmla="*/ 0 w 2704"/>
                  <a:gd name="T1" fmla="*/ 0 h 4221"/>
                  <a:gd name="T2" fmla="*/ 2704 w 2704"/>
                  <a:gd name="T3" fmla="*/ 4221 h 4221"/>
                  <a:gd name="T4" fmla="*/ 0 60000 65536"/>
                  <a:gd name="T5" fmla="*/ 0 60000 65536"/>
                  <a:gd name="T6" fmla="*/ 0 w 2704"/>
                  <a:gd name="T7" fmla="*/ 0 h 4221"/>
                  <a:gd name="T8" fmla="*/ 2704 w 2704"/>
                  <a:gd name="T9" fmla="*/ 4221 h 4221"/>
                </a:gdLst>
                <a:ahLst/>
                <a:cxnLst>
                  <a:cxn ang="T4">
                    <a:pos x="T0" y="T1"/>
                  </a:cxn>
                  <a:cxn ang="T5">
                    <a:pos x="T2" y="T3"/>
                  </a:cxn>
                </a:cxnLst>
                <a:rect l="T6" t="T7" r="T8" b="T9"/>
                <a:pathLst>
                  <a:path w="2704" h="4221">
                    <a:moveTo>
                      <a:pt x="0" y="0"/>
                    </a:moveTo>
                    <a:lnTo>
                      <a:pt x="2704" y="4221"/>
                    </a:lnTo>
                  </a:path>
                </a:pathLst>
              </a:cu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ru-RU"/>
              </a:p>
            </p:txBody>
          </p:sp>
        </p:grpSp>
        <p:sp>
          <p:nvSpPr>
            <p:cNvPr id="10245" name="WordArt 8"/>
            <p:cNvSpPr>
              <a:spLocks noChangeArrowheads="1" noChangeShapeType="1" noTextEdit="1"/>
            </p:cNvSpPr>
            <p:nvPr/>
          </p:nvSpPr>
          <p:spPr bwMode="auto">
            <a:xfrm rot="3088130">
              <a:off x="8050" y="3176"/>
              <a:ext cx="3375" cy="898"/>
            </a:xfrm>
            <a:prstGeom prst="rect">
              <a:avLst/>
            </a:prstGeom>
          </p:spPr>
          <p:txBody>
            <a:bodyPr spcFirstLastPara="1" wrap="none" fromWordArt="1">
              <a:prstTxWarp prst="textArchUp">
                <a:avLst>
                  <a:gd name="adj" fmla="val 11218380"/>
                </a:avLst>
              </a:prstTxWarp>
            </a:bodyPr>
            <a:lstStyle/>
            <a:p>
              <a:pPr algn="ctr"/>
              <a:r>
                <a:rPr lang="ru-RU" sz="3600" kern="10">
                  <a:ln w="9525">
                    <a:solidFill>
                      <a:srgbClr val="000000"/>
                    </a:solidFill>
                    <a:round/>
                    <a:headEnd/>
                    <a:tailEnd/>
                  </a:ln>
                  <a:solidFill>
                    <a:srgbClr val="000000"/>
                  </a:solidFill>
                  <a:latin typeface="Arial" panose="020B0604020202020204" pitchFamily="34" charset="0"/>
                </a:rPr>
                <a:t>РОДСТВЕННИКИ</a:t>
              </a:r>
            </a:p>
          </p:txBody>
        </p:sp>
        <p:sp>
          <p:nvSpPr>
            <p:cNvPr id="10246" name="WordArt 9"/>
            <p:cNvSpPr>
              <a:spLocks noChangeArrowheads="1" noChangeShapeType="1" noTextEdit="1"/>
            </p:cNvSpPr>
            <p:nvPr/>
          </p:nvSpPr>
          <p:spPr bwMode="auto">
            <a:xfrm rot="2467939">
              <a:off x="173" y="9925"/>
              <a:ext cx="3344" cy="203"/>
            </a:xfrm>
            <a:prstGeom prst="rect">
              <a:avLst/>
            </a:prstGeom>
          </p:spPr>
          <p:txBody>
            <a:bodyPr spcFirstLastPara="1" wrap="none" fromWordArt="1">
              <a:prstTxWarp prst="textArchDown">
                <a:avLst>
                  <a:gd name="adj" fmla="val 111769"/>
                </a:avLst>
              </a:prstTxWarp>
            </a:bodyPr>
            <a:lstStyle/>
            <a:p>
              <a:pPr algn="ctr"/>
              <a:r>
                <a:rPr lang="ru-RU" sz="3600" kern="10">
                  <a:ln w="9525">
                    <a:solidFill>
                      <a:srgbClr val="000000"/>
                    </a:solidFill>
                    <a:round/>
                    <a:headEnd/>
                    <a:tailEnd/>
                  </a:ln>
                  <a:solidFill>
                    <a:srgbClr val="000000"/>
                  </a:solidFill>
                  <a:latin typeface="Arial" panose="020B0604020202020204" pitchFamily="34" charset="0"/>
                </a:rPr>
                <a:t>ДРУЗЬЯ,  СОСЕДИ,</a:t>
              </a:r>
            </a:p>
            <a:p>
              <a:pPr algn="ctr"/>
              <a:r>
                <a:rPr lang="ru-RU" sz="3600" kern="10">
                  <a:ln w="9525">
                    <a:solidFill>
                      <a:srgbClr val="000000"/>
                    </a:solidFill>
                    <a:round/>
                    <a:headEnd/>
                    <a:tailEnd/>
                  </a:ln>
                  <a:solidFill>
                    <a:srgbClr val="000000"/>
                  </a:solidFill>
                  <a:latin typeface="Arial" panose="020B0604020202020204" pitchFamily="34" charset="0"/>
                </a:rPr>
                <a:t>ОРГАНИЗАЦИИ</a:t>
              </a:r>
            </a:p>
          </p:txBody>
        </p:sp>
        <p:sp>
          <p:nvSpPr>
            <p:cNvPr id="10247" name="WordArt 10"/>
            <p:cNvSpPr>
              <a:spLocks noChangeArrowheads="1" noChangeShapeType="1" noTextEdit="1"/>
            </p:cNvSpPr>
            <p:nvPr/>
          </p:nvSpPr>
          <p:spPr bwMode="auto">
            <a:xfrm rot="-977207">
              <a:off x="6033" y="10910"/>
              <a:ext cx="2625" cy="289"/>
            </a:xfrm>
            <a:prstGeom prst="rect">
              <a:avLst/>
            </a:prstGeom>
          </p:spPr>
          <p:txBody>
            <a:bodyPr spcFirstLastPara="1" wrap="none" fromWordArt="1">
              <a:prstTxWarp prst="textArchDown">
                <a:avLst>
                  <a:gd name="adj" fmla="val 0"/>
                </a:avLst>
              </a:prstTxWarp>
            </a:bodyPr>
            <a:lstStyle/>
            <a:p>
              <a:pPr algn="ctr"/>
              <a:r>
                <a:rPr lang="ru-RU" sz="3600" kern="10">
                  <a:ln w="9525">
                    <a:solidFill>
                      <a:srgbClr val="000000"/>
                    </a:solidFill>
                    <a:round/>
                    <a:headEnd/>
                    <a:tailEnd/>
                  </a:ln>
                  <a:solidFill>
                    <a:srgbClr val="000000"/>
                  </a:solidFill>
                  <a:latin typeface="Arial" panose="020B0604020202020204" pitchFamily="34" charset="0"/>
                </a:rPr>
                <a:t>СПЕЦИАЛИСТЫ</a:t>
              </a:r>
            </a:p>
          </p:txBody>
        </p:sp>
        <p:sp>
          <p:nvSpPr>
            <p:cNvPr id="10248" name="WordArt 11"/>
            <p:cNvSpPr>
              <a:spLocks noChangeArrowheads="1" noChangeShapeType="1" noTextEdit="1"/>
            </p:cNvSpPr>
            <p:nvPr/>
          </p:nvSpPr>
          <p:spPr bwMode="auto">
            <a:xfrm rot="-3573764">
              <a:off x="8203" y="8185"/>
              <a:ext cx="4024" cy="994"/>
            </a:xfrm>
            <a:prstGeom prst="rect">
              <a:avLst/>
            </a:prstGeom>
          </p:spPr>
          <p:txBody>
            <a:bodyPr spcFirstLastPara="1" wrap="none" fromWordArt="1">
              <a:prstTxWarp prst="textArchDown">
                <a:avLst>
                  <a:gd name="adj" fmla="val 390708"/>
                </a:avLst>
              </a:prstTxWarp>
            </a:bodyPr>
            <a:lstStyle/>
            <a:p>
              <a:pPr algn="ctr"/>
              <a:r>
                <a:rPr lang="ru-RU" sz="3600" kern="10">
                  <a:ln w="9525">
                    <a:solidFill>
                      <a:srgbClr val="000000"/>
                    </a:solidFill>
                    <a:round/>
                    <a:headEnd/>
                    <a:tailEnd/>
                  </a:ln>
                  <a:solidFill>
                    <a:srgbClr val="000000"/>
                  </a:solidFill>
                  <a:latin typeface="Arial" panose="020B0604020202020204" pitchFamily="34" charset="0"/>
                </a:rPr>
                <a:t>РАБОТА,   ШКОЛА,</a:t>
              </a:r>
            </a:p>
            <a:p>
              <a:pPr algn="ctr"/>
              <a:r>
                <a:rPr lang="ru-RU" sz="3600" kern="10">
                  <a:ln w="9525">
                    <a:solidFill>
                      <a:srgbClr val="000000"/>
                    </a:solidFill>
                    <a:round/>
                    <a:headEnd/>
                    <a:tailEnd/>
                  </a:ln>
                  <a:solidFill>
                    <a:srgbClr val="000000"/>
                  </a:solidFill>
                  <a:latin typeface="Arial" panose="020B0604020202020204" pitchFamily="34" charset="0"/>
                </a:rPr>
                <a:t>ДЕТСКИЕ УЧРЕЖДЕНИЯ</a:t>
              </a:r>
            </a:p>
          </p:txBody>
        </p:sp>
        <p:sp>
          <p:nvSpPr>
            <p:cNvPr id="10249" name="WordArt 12"/>
            <p:cNvSpPr>
              <a:spLocks noChangeArrowheads="1" noChangeShapeType="1" noTextEdit="1"/>
            </p:cNvSpPr>
            <p:nvPr/>
          </p:nvSpPr>
          <p:spPr bwMode="auto">
            <a:xfrm rot="-2935276">
              <a:off x="657" y="2971"/>
              <a:ext cx="1921" cy="416"/>
            </a:xfrm>
            <a:prstGeom prst="rect">
              <a:avLst/>
            </a:prstGeom>
          </p:spPr>
          <p:txBody>
            <a:bodyPr spcFirstLastPara="1" wrap="none" fromWordArt="1">
              <a:prstTxWarp prst="textArchUp">
                <a:avLst>
                  <a:gd name="adj" fmla="val 11141084"/>
                </a:avLst>
              </a:prstTxWarp>
            </a:bodyPr>
            <a:lstStyle/>
            <a:p>
              <a:pPr algn="ctr"/>
              <a:r>
                <a:rPr lang="ru-RU" sz="3600" kern="10">
                  <a:ln w="9525">
                    <a:solidFill>
                      <a:srgbClr val="000000"/>
                    </a:solidFill>
                    <a:round/>
                    <a:headEnd/>
                    <a:tailEnd/>
                  </a:ln>
                  <a:solidFill>
                    <a:srgbClr val="000000"/>
                  </a:solidFill>
                  <a:latin typeface="Arial" panose="020B0604020202020204" pitchFamily="34" charset="0"/>
                </a:rPr>
                <a:t>С  Е  М  Ь  Я</a:t>
              </a:r>
            </a:p>
          </p:txBody>
        </p:sp>
      </p:grpSp>
      <p:sp>
        <p:nvSpPr>
          <p:cNvPr id="14" name="Прямоугольник 13"/>
          <p:cNvSpPr/>
          <p:nvPr/>
        </p:nvSpPr>
        <p:spPr>
          <a:xfrm>
            <a:off x="5715008" y="3105835"/>
            <a:ext cx="3000396" cy="523220"/>
          </a:xfrm>
          <a:prstGeom prst="rect">
            <a:avLst/>
          </a:prstGeom>
        </p:spPr>
        <p:txBody>
          <a:bodyPr wrap="square">
            <a:spAutoFit/>
          </a:bodyPr>
          <a:lstStyle/>
          <a:p>
            <a:r>
              <a:rPr lang="ru-RU" sz="1400" b="1" dirty="0" smtClean="0">
                <a:latin typeface="Times New Roman" pitchFamily="18" charset="0"/>
                <a:cs typeface="Times New Roman" pitchFamily="18" charset="0"/>
              </a:rPr>
              <a:t>УСЛОВНЫЕ ОБОЗНАЧЕНИЯ </a:t>
            </a:r>
            <a:br>
              <a:rPr lang="ru-RU" sz="1400" b="1"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НА СЕТЕВОЙ КАРТЕ</a:t>
            </a:r>
            <a:endParaRPr lang="ru-RU" sz="1400" dirty="0"/>
          </a:p>
        </p:txBody>
      </p:sp>
    </p:spTree>
    <p:extLst>
      <p:ext uri="{BB962C8B-B14F-4D97-AF65-F5344CB8AC3E}">
        <p14:creationId xmlns:p14="http://schemas.microsoft.com/office/powerpoint/2010/main" xmlns="" val="3432999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500034" y="285728"/>
            <a:ext cx="8091487" cy="1368425"/>
          </a:xfrm>
        </p:spPr>
        <p:txBody>
          <a:bodyPr anchor="ctr">
            <a:noAutofit/>
          </a:bodyPr>
          <a:lstStyle/>
          <a:p>
            <a:pPr algn="ctr">
              <a:defRPr/>
            </a:pPr>
            <a:r>
              <a:rPr lang="ru-RU" altLang="ru-RU" sz="3200" b="1" dirty="0" smtClean="0">
                <a:solidFill>
                  <a:schemeClr val="tx1">
                    <a:lumMod val="75000"/>
                  </a:schemeClr>
                </a:solidFill>
                <a:effectLst/>
                <a:latin typeface="Times New Roman" pitchFamily="18" charset="0"/>
                <a:cs typeface="Times New Roman" pitchFamily="18" charset="0"/>
              </a:rPr>
              <a:t>Эффективность применения метода контактной сети в работе с социальным окружением клиента</a:t>
            </a:r>
          </a:p>
        </p:txBody>
      </p:sp>
      <p:sp>
        <p:nvSpPr>
          <p:cNvPr id="15363" name="Rectangle 3"/>
          <p:cNvSpPr>
            <a:spLocks noGrp="1" noChangeArrowheads="1"/>
          </p:cNvSpPr>
          <p:nvPr>
            <p:ph type="body" idx="4294967295"/>
          </p:nvPr>
        </p:nvSpPr>
        <p:spPr>
          <a:xfrm>
            <a:off x="0" y="2060575"/>
            <a:ext cx="8569325" cy="4464050"/>
          </a:xfrm>
        </p:spPr>
        <p:txBody>
          <a:bodyPr>
            <a:noAutofit/>
          </a:bodyPr>
          <a:lstStyle/>
          <a:p>
            <a:pPr>
              <a:lnSpc>
                <a:spcPct val="80000"/>
              </a:lnSpc>
            </a:pPr>
            <a:r>
              <a:rPr lang="ru-RU" altLang="ru-RU" sz="2400" dirty="0" smtClean="0">
                <a:solidFill>
                  <a:schemeClr val="tx1">
                    <a:lumMod val="75000"/>
                  </a:schemeClr>
                </a:solidFill>
                <a:latin typeface="Times New Roman" pitchFamily="18" charset="0"/>
                <a:cs typeface="Times New Roman" pitchFamily="18" charset="0"/>
              </a:rPr>
              <a:t>Карта является информативным материалом для планирования и проведения коррекционной работы.</a:t>
            </a:r>
          </a:p>
          <a:p>
            <a:pPr>
              <a:lnSpc>
                <a:spcPct val="80000"/>
              </a:lnSpc>
            </a:pPr>
            <a:r>
              <a:rPr lang="ru-RU" altLang="ru-RU" sz="2400" dirty="0" smtClean="0">
                <a:solidFill>
                  <a:schemeClr val="tx1">
                    <a:lumMod val="75000"/>
                  </a:schemeClr>
                </a:solidFill>
                <a:latin typeface="Times New Roman" pitchFamily="18" charset="0"/>
                <a:cs typeface="Times New Roman" pitchFamily="18" charset="0"/>
              </a:rPr>
              <a:t>Прояснение актуальной ситуации, выявление ближайшего значимого окружения, способного оказывать поддержку и принимать участие в поиске и решении возникших жизненных трудностей.</a:t>
            </a:r>
          </a:p>
          <a:p>
            <a:pPr>
              <a:lnSpc>
                <a:spcPct val="80000"/>
              </a:lnSpc>
            </a:pPr>
            <a:r>
              <a:rPr lang="ru-RU" altLang="ru-RU" sz="2400" dirty="0" smtClean="0">
                <a:solidFill>
                  <a:schemeClr val="tx1">
                    <a:lumMod val="75000"/>
                  </a:schemeClr>
                </a:solidFill>
                <a:latin typeface="Times New Roman" pitchFamily="18" charset="0"/>
                <a:cs typeface="Times New Roman" pitchFamily="18" charset="0"/>
              </a:rPr>
              <a:t>Мобилизация социального окружения детей и семьи в кризисной ситуации.</a:t>
            </a:r>
          </a:p>
          <a:p>
            <a:pPr>
              <a:lnSpc>
                <a:spcPct val="80000"/>
              </a:lnSpc>
            </a:pPr>
            <a:r>
              <a:rPr lang="ru-RU" altLang="ru-RU" sz="2400" dirty="0" smtClean="0">
                <a:solidFill>
                  <a:schemeClr val="tx1">
                    <a:lumMod val="75000"/>
                  </a:schemeClr>
                </a:solidFill>
                <a:latin typeface="Times New Roman" pitchFamily="18" charset="0"/>
                <a:cs typeface="Times New Roman" pitchFamily="18" charset="0"/>
              </a:rPr>
              <a:t>Ребенок и его семья являются важным ресурсом в процессе реабилитации.</a:t>
            </a:r>
          </a:p>
          <a:p>
            <a:pPr>
              <a:lnSpc>
                <a:spcPct val="80000"/>
              </a:lnSpc>
            </a:pPr>
            <a:r>
              <a:rPr lang="ru-RU" altLang="ru-RU" sz="2400" dirty="0" smtClean="0">
                <a:solidFill>
                  <a:schemeClr val="tx1">
                    <a:lumMod val="75000"/>
                  </a:schemeClr>
                </a:solidFill>
                <a:latin typeface="Times New Roman" pitchFamily="18" charset="0"/>
                <a:cs typeface="Times New Roman" pitchFamily="18" charset="0"/>
              </a:rPr>
              <a:t>Метод обеспечивает межведомственное взаимодействие между различными структурами, которые занимаются проблемами семей и детей.</a:t>
            </a:r>
          </a:p>
        </p:txBody>
      </p:sp>
    </p:spTree>
    <p:extLst>
      <p:ext uri="{BB962C8B-B14F-4D97-AF65-F5344CB8AC3E}">
        <p14:creationId xmlns:p14="http://schemas.microsoft.com/office/powerpoint/2010/main" xmlns="" val="1978949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idx="4294967295"/>
          </p:nvPr>
        </p:nvSpPr>
        <p:spPr>
          <a:xfrm>
            <a:off x="571472" y="214290"/>
            <a:ext cx="8256587" cy="1295400"/>
          </a:xfrm>
        </p:spPr>
        <p:txBody>
          <a:bodyPr anchor="ctr">
            <a:noAutofit/>
          </a:bodyPr>
          <a:lstStyle/>
          <a:p>
            <a:pPr algn="ctr" eaLnBrk="1" hangingPunct="1">
              <a:defRPr/>
            </a:pPr>
            <a:r>
              <a:rPr lang="ru-RU" sz="4000" b="1" dirty="0" smtClean="0">
                <a:solidFill>
                  <a:schemeClr val="tx1">
                    <a:lumMod val="75000"/>
                  </a:schemeClr>
                </a:solidFill>
                <a:effectLst>
                  <a:outerShdw blurRad="38100" dist="38100" dir="2700000" algn="tl">
                    <a:srgbClr val="C0C0C0"/>
                  </a:outerShdw>
                </a:effectLst>
                <a:latin typeface="Times New Roman" pitchFamily="18" charset="0"/>
                <a:cs typeface="Times New Roman" pitchFamily="18" charset="0"/>
              </a:rPr>
              <a:t>Виды карт сетевых контактов</a:t>
            </a:r>
          </a:p>
        </p:txBody>
      </p:sp>
      <p:sp>
        <p:nvSpPr>
          <p:cNvPr id="17411" name="Rectangle 3"/>
          <p:cNvSpPr>
            <a:spLocks noGrp="1" noChangeArrowheads="1"/>
          </p:cNvSpPr>
          <p:nvPr>
            <p:ph type="body" idx="4294967295"/>
          </p:nvPr>
        </p:nvSpPr>
        <p:spPr>
          <a:xfrm>
            <a:off x="428596" y="1714488"/>
            <a:ext cx="8280920" cy="4897139"/>
          </a:xfrm>
        </p:spPr>
        <p:txBody>
          <a:bodyPr>
            <a:normAutofit/>
          </a:bodyPr>
          <a:lstStyle/>
          <a:p>
            <a:pPr eaLnBrk="1" hangingPunct="1">
              <a:lnSpc>
                <a:spcPct val="80000"/>
              </a:lnSpc>
              <a:buFont typeface="Wingdings" panose="05000000000000000000" pitchFamily="2" charset="2"/>
              <a:buNone/>
            </a:pPr>
            <a:endParaRPr lang="ru-RU" altLang="ru-RU" sz="1800" b="1" dirty="0" smtClean="0">
              <a:latin typeface="Times New Roman" pitchFamily="18" charset="0"/>
              <a:cs typeface="Times New Roman" pitchFamily="18" charset="0"/>
            </a:endParaRPr>
          </a:p>
          <a:p>
            <a:pPr eaLnBrk="1" hangingPunct="1">
              <a:lnSpc>
                <a:spcPct val="80000"/>
              </a:lnSpc>
            </a:pPr>
            <a:r>
              <a:rPr lang="ru-RU" altLang="ru-RU" sz="1800" b="1" dirty="0" smtClean="0">
                <a:latin typeface="Times New Roman" pitchFamily="18" charset="0"/>
                <a:cs typeface="Times New Roman" pitchFamily="18" charset="0"/>
              </a:rPr>
              <a:t>Историческая карта</a:t>
            </a:r>
            <a:r>
              <a:rPr lang="ru-RU" altLang="ru-RU" sz="1800" dirty="0" smtClean="0">
                <a:latin typeface="Times New Roman" pitchFamily="18" charset="0"/>
                <a:cs typeface="Times New Roman" pitchFamily="18" charset="0"/>
              </a:rPr>
              <a:t>. Что представляла собой ваша сеть контактов на предыдущем жизненном этапе? Как она выглядела до кризиса, до сложившейся ситуации, до переломного события?</a:t>
            </a:r>
          </a:p>
          <a:p>
            <a:pPr eaLnBrk="1" hangingPunct="1">
              <a:lnSpc>
                <a:spcPct val="80000"/>
              </a:lnSpc>
              <a:buFont typeface="Wingdings" panose="05000000000000000000" pitchFamily="2" charset="2"/>
              <a:buNone/>
            </a:pPr>
            <a:r>
              <a:rPr lang="ru-RU" altLang="ru-RU" sz="1800" dirty="0" smtClean="0">
                <a:latin typeface="Times New Roman" pitchFamily="18" charset="0"/>
                <a:cs typeface="Times New Roman" pitchFamily="18" charset="0"/>
              </a:rPr>
              <a:t>		</a:t>
            </a:r>
          </a:p>
          <a:p>
            <a:pPr eaLnBrk="1" hangingPunct="1">
              <a:lnSpc>
                <a:spcPct val="80000"/>
              </a:lnSpc>
            </a:pPr>
            <a:r>
              <a:rPr lang="ru-RU" altLang="ru-RU" sz="1800" b="1" dirty="0" smtClean="0">
                <a:latin typeface="Times New Roman" pitchFamily="18" charset="0"/>
                <a:cs typeface="Times New Roman" pitchFamily="18" charset="0"/>
              </a:rPr>
              <a:t>Карта желаемого</a:t>
            </a:r>
            <a:r>
              <a:rPr lang="ru-RU" altLang="ru-RU" sz="1800" dirty="0" smtClean="0">
                <a:latin typeface="Times New Roman" pitchFamily="18" charset="0"/>
                <a:cs typeface="Times New Roman" pitchFamily="18" charset="0"/>
              </a:rPr>
              <a:t>. Карта составляется с позиции «Я хочу, чтобы было так». Каких перемен я хочу от жизни? К чему я стремлюсь?</a:t>
            </a:r>
          </a:p>
          <a:p>
            <a:pPr eaLnBrk="1" hangingPunct="1">
              <a:lnSpc>
                <a:spcPct val="80000"/>
              </a:lnSpc>
              <a:buFont typeface="Wingdings" panose="05000000000000000000" pitchFamily="2" charset="2"/>
              <a:buNone/>
            </a:pPr>
            <a:r>
              <a:rPr lang="ru-RU" altLang="ru-RU" sz="1800" dirty="0" smtClean="0">
                <a:latin typeface="Times New Roman" pitchFamily="18" charset="0"/>
                <a:cs typeface="Times New Roman" pitchFamily="18" charset="0"/>
              </a:rPr>
              <a:t>		</a:t>
            </a:r>
          </a:p>
          <a:p>
            <a:pPr eaLnBrk="1" hangingPunct="1">
              <a:lnSpc>
                <a:spcPct val="80000"/>
              </a:lnSpc>
            </a:pPr>
            <a:r>
              <a:rPr lang="ru-RU" altLang="ru-RU" sz="1800" b="1" dirty="0" smtClean="0">
                <a:latin typeface="Times New Roman" pitchFamily="18" charset="0"/>
                <a:cs typeface="Times New Roman" pitchFamily="18" charset="0"/>
              </a:rPr>
              <a:t>Географическая карта</a:t>
            </a:r>
            <a:r>
              <a:rPr lang="ru-RU" altLang="ru-RU" sz="1800" dirty="0" smtClean="0">
                <a:latin typeface="Times New Roman" pitchFamily="18" charset="0"/>
                <a:cs typeface="Times New Roman" pitchFamily="18" charset="0"/>
              </a:rPr>
              <a:t>. Она отвечает на вопросы о доступности сети. Где живут значимые люди? Находятся ли они в пределах досягаемости, чтобы прийти на помощь и оказать поддержку?</a:t>
            </a:r>
          </a:p>
          <a:p>
            <a:pPr eaLnBrk="1" hangingPunct="1">
              <a:lnSpc>
                <a:spcPct val="80000"/>
              </a:lnSpc>
              <a:buFont typeface="Wingdings" panose="05000000000000000000" pitchFamily="2" charset="2"/>
              <a:buNone/>
            </a:pPr>
            <a:r>
              <a:rPr lang="ru-RU" altLang="ru-RU" sz="1800" dirty="0" smtClean="0">
                <a:latin typeface="Times New Roman" pitchFamily="18" charset="0"/>
                <a:cs typeface="Times New Roman" pitchFamily="18" charset="0"/>
              </a:rPr>
              <a:t>		</a:t>
            </a:r>
          </a:p>
          <a:p>
            <a:pPr eaLnBrk="1" hangingPunct="1">
              <a:lnSpc>
                <a:spcPct val="80000"/>
              </a:lnSpc>
            </a:pPr>
            <a:r>
              <a:rPr lang="ru-RU" altLang="ru-RU" sz="1800" b="1" dirty="0" smtClean="0">
                <a:latin typeface="Times New Roman" pitchFamily="18" charset="0"/>
                <a:cs typeface="Times New Roman" pitchFamily="18" charset="0"/>
              </a:rPr>
              <a:t>Гипотетическая карта</a:t>
            </a:r>
            <a:r>
              <a:rPr lang="ru-RU" altLang="ru-RU" sz="1800" dirty="0" smtClean="0">
                <a:latin typeface="Times New Roman" pitchFamily="18" charset="0"/>
                <a:cs typeface="Times New Roman" pitchFamily="18" charset="0"/>
              </a:rPr>
              <a:t>. Карта, составленная другим человеком. Например, родитель составляет карту на своего ребенка и отмечает тех людей, каких, по его мнению, мог бы нарисовать ребенок на своей карте, т.е. взрослый ставит себя на место ребенка, предполагая, как изобразил бы ее близкий человек.</a:t>
            </a:r>
          </a:p>
        </p:txBody>
      </p:sp>
    </p:spTree>
    <p:extLst>
      <p:ext uri="{BB962C8B-B14F-4D97-AF65-F5344CB8AC3E}">
        <p14:creationId xmlns:p14="http://schemas.microsoft.com/office/powerpoint/2010/main" xmlns="" val="556961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78098"/>
          </a:xfrm>
        </p:spPr>
        <p:txBody>
          <a:bodyPr/>
          <a:lstStyle/>
          <a:p>
            <a:pPr algn="ctr"/>
            <a:r>
              <a:rPr lang="ru-RU" dirty="0" smtClean="0">
                <a:latin typeface="Times New Roman" pitchFamily="18" charset="0"/>
                <a:cs typeface="Times New Roman" pitchFamily="18" charset="0"/>
              </a:rPr>
              <a:t>Практическое занятие</a:t>
            </a:r>
            <a:endParaRPr lang="ru-RU" dirty="0">
              <a:latin typeface="Times New Roman" pitchFamily="18" charset="0"/>
              <a:cs typeface="Times New Roman" pitchFamily="18" charset="0"/>
            </a:endParaRPr>
          </a:p>
        </p:txBody>
      </p:sp>
      <p:sp>
        <p:nvSpPr>
          <p:cNvPr id="3" name="Объект 2"/>
          <p:cNvSpPr>
            <a:spLocks noGrp="1"/>
          </p:cNvSpPr>
          <p:nvPr>
            <p:ph sz="half" idx="1"/>
          </p:nvPr>
        </p:nvSpPr>
        <p:spPr>
          <a:xfrm>
            <a:off x="251520" y="1600201"/>
            <a:ext cx="8208912" cy="604663"/>
          </a:xfrm>
        </p:spPr>
        <p:txBody>
          <a:bodyPr>
            <a:normAutofit fontScale="25000" lnSpcReduction="20000"/>
          </a:bodyPr>
          <a:lstStyle/>
          <a:p>
            <a:pPr marL="1143000" indent="-1143000">
              <a:buNone/>
            </a:pPr>
            <a:r>
              <a:rPr lang="ru-RU" sz="6000" dirty="0" smtClean="0"/>
              <a:t>   </a:t>
            </a:r>
            <a:r>
              <a:rPr lang="ru-RU" sz="6000" dirty="0" smtClean="0">
                <a:latin typeface="Times New Roman" pitchFamily="18" charset="0"/>
                <a:cs typeface="Times New Roman" pitchFamily="18" charset="0"/>
              </a:rPr>
              <a:t>Заполнение  карты социальных контактов  по предложенной ситуации от имени Светы Р.  13 лет</a:t>
            </a:r>
            <a:endParaRPr lang="ru-RU" sz="6000" dirty="0">
              <a:latin typeface="Times New Roman" pitchFamily="18" charset="0"/>
              <a:cs typeface="Times New Roman" pitchFamily="18" charset="0"/>
            </a:endParaRPr>
          </a:p>
        </p:txBody>
      </p:sp>
      <p:sp>
        <p:nvSpPr>
          <p:cNvPr id="5" name="Содержимое 4"/>
          <p:cNvSpPr>
            <a:spLocks noGrp="1"/>
          </p:cNvSpPr>
          <p:nvPr>
            <p:ph sz="half" idx="2"/>
          </p:nvPr>
        </p:nvSpPr>
        <p:spPr>
          <a:xfrm>
            <a:off x="755576" y="2348880"/>
            <a:ext cx="7926462" cy="4104456"/>
          </a:xfrm>
        </p:spPr>
        <p:txBody>
          <a:bodyPr>
            <a:normAutofit fontScale="25000" lnSpcReduction="20000"/>
          </a:bodyPr>
          <a:lstStyle/>
          <a:p>
            <a:pPr marL="0" indent="0" algn="ctr">
              <a:buNone/>
            </a:pPr>
            <a:r>
              <a:rPr lang="ru-RU" sz="5600" dirty="0" smtClean="0">
                <a:latin typeface="Times New Roman" pitchFamily="18" charset="0"/>
                <a:cs typeface="Times New Roman" pitchFamily="18" charset="0"/>
              </a:rPr>
              <a:t>Ситуация</a:t>
            </a:r>
          </a:p>
          <a:p>
            <a:endParaRPr lang="ru-RU" dirty="0" smtClean="0">
              <a:latin typeface="Times New Roman" pitchFamily="18" charset="0"/>
              <a:cs typeface="Times New Roman" pitchFamily="18" charset="0"/>
            </a:endParaRPr>
          </a:p>
          <a:p>
            <a:r>
              <a:rPr lang="ru-RU" sz="6400" dirty="0" smtClean="0">
                <a:latin typeface="Times New Roman" pitchFamily="18" charset="0"/>
                <a:cs typeface="Times New Roman" pitchFamily="18" charset="0"/>
              </a:rPr>
              <a:t>Света Р. 13 лет. Мать умерла, отец пьет, но работает.</a:t>
            </a:r>
          </a:p>
          <a:p>
            <a:pPr marL="0" indent="0">
              <a:buNone/>
            </a:pPr>
            <a:r>
              <a:rPr lang="ru-RU" sz="6400" dirty="0" smtClean="0">
                <a:latin typeface="Times New Roman" pitchFamily="18" charset="0"/>
                <a:cs typeface="Times New Roman" pitchFamily="18" charset="0"/>
              </a:rPr>
              <a:t>Света и ее сестра, которой 11 лет живут с бабушкой, матерью мамы. Отец остался один в квартире после смерти жены - алкоголички. Девочки прописаны у отца. Бабушка не оформле­на как опекун. Отец не лишен родительских прав. Света Р. Состоит на учете в комнате милиции за воровство. Попалась на рынке, воровала еду. Бабушка престарелая, получает небольшую  пенсию. Отец получает пенсию после смерти жены на двух девочек, но деньги бабушке не отдает. Он покупает девочкам одежду, иногда продукты и говорит, что пенсия маленькая, и ее не хватает на девочек. Свою зарплату тратит на себя. Света Р. Учится  в 7 классе, но там тоже была замечена в воровстве, ее стали обзывать воровкой, она стала драться со всеми, стала очень агрессивной, помимо этого она скандалит с учителями на уроках, мешает проводить уроки. Когда ее нет в школе, в классе все тихо и спокойно. Учителя «отдыхают», когда  Света Р. не приходит на уроки. Света Р. на уроках ничего не делает, дома тоже ничего не делает. Грубит, огрызается, оскорбляет учителей. Каждый раз заявляет: « Куда вы денетесь. Сами придете и попросите меня придти в школу и поставите тройки. Когда захочу, тогда и приду в школу. Не ваше дело, где я бываю». Бабушка стала жаловаться, что девочки ее не слушают, а Света даже стала ее бить и забирать у нее ее пенсию, так как ей нужны деньги. У нее стали появляться большие день­ги,  часто  не ночует дома.</a:t>
            </a:r>
          </a:p>
          <a:p>
            <a:endParaRPr lang="ru-RU" sz="3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140271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dirty="0" smtClean="0">
                <a:latin typeface="Times New Roman" pitchFamily="18" charset="0"/>
                <a:cs typeface="Times New Roman" pitchFamily="18" charset="0"/>
              </a:rPr>
              <a:t>Практическое занятие</a:t>
            </a:r>
            <a:endParaRPr lang="ru-RU" dirty="0">
              <a:latin typeface="Times New Roman" pitchFamily="18" charset="0"/>
              <a:cs typeface="Times New Roman" pitchFamily="18" charset="0"/>
            </a:endParaRPr>
          </a:p>
        </p:txBody>
      </p:sp>
      <p:sp>
        <p:nvSpPr>
          <p:cNvPr id="3" name="Объект 2"/>
          <p:cNvSpPr>
            <a:spLocks noGrp="1"/>
          </p:cNvSpPr>
          <p:nvPr>
            <p:ph sz="half" idx="1"/>
          </p:nvPr>
        </p:nvSpPr>
        <p:spPr>
          <a:xfrm>
            <a:off x="214282" y="1571612"/>
            <a:ext cx="3571900" cy="4929222"/>
          </a:xfrm>
        </p:spPr>
        <p:txBody>
          <a:bodyPr>
            <a:normAutofit lnSpcReduction="10000"/>
          </a:bodyPr>
          <a:lstStyle/>
          <a:p>
            <a:pPr marL="1143000" indent="-1143000">
              <a:buNone/>
            </a:pPr>
            <a:r>
              <a:rPr lang="ru-RU" sz="1800" dirty="0" smtClean="0">
                <a:latin typeface="Times New Roman" pitchFamily="18" charset="0"/>
                <a:cs typeface="Times New Roman" pitchFamily="18" charset="0"/>
              </a:rPr>
              <a:t>2. Работа  в группах: </a:t>
            </a:r>
          </a:p>
          <a:p>
            <a:pPr marL="1143000" indent="-1143000">
              <a:buNone/>
            </a:pPr>
            <a:r>
              <a:rPr lang="ru-RU" sz="1800" dirty="0" smtClean="0">
                <a:latin typeface="Times New Roman" pitchFamily="18" charset="0"/>
                <a:cs typeface="Times New Roman" pitchFamily="18" charset="0"/>
              </a:rPr>
              <a:t>анализ   заполненных  карт</a:t>
            </a:r>
          </a:p>
          <a:p>
            <a:pPr marL="1143000" indent="-1143000">
              <a:buNone/>
            </a:pPr>
            <a:r>
              <a:rPr lang="ru-RU" sz="1800" dirty="0" smtClean="0">
                <a:latin typeface="Times New Roman" pitchFamily="18" charset="0"/>
                <a:cs typeface="Times New Roman" pitchFamily="18" charset="0"/>
              </a:rPr>
              <a:t>социальных контактов.</a:t>
            </a:r>
          </a:p>
          <a:p>
            <a:pPr marL="1143000" indent="-1143000">
              <a:buNone/>
            </a:pPr>
            <a:r>
              <a:rPr lang="ru-RU" sz="1800" dirty="0" smtClean="0">
                <a:latin typeface="Times New Roman" pitchFamily="18" charset="0"/>
                <a:cs typeface="Times New Roman" pitchFamily="18" charset="0"/>
              </a:rPr>
              <a:t>Ответы на вопросы:</a:t>
            </a:r>
          </a:p>
          <a:p>
            <a:pPr marL="1143000" indent="-1143000">
              <a:buNone/>
            </a:pPr>
            <a:r>
              <a:rPr lang="ru-RU" sz="1800" dirty="0" smtClean="0">
                <a:latin typeface="Times New Roman" pitchFamily="18" charset="0"/>
                <a:cs typeface="Times New Roman" pitchFamily="18" charset="0"/>
              </a:rPr>
              <a:t>-Как выглядит  семья ребенка?</a:t>
            </a:r>
          </a:p>
          <a:p>
            <a:pPr marL="1143000" indent="-1143000">
              <a:buNone/>
            </a:pPr>
            <a:r>
              <a:rPr lang="ru-RU" sz="1800" dirty="0" smtClean="0">
                <a:latin typeface="Times New Roman" pitchFamily="18" charset="0"/>
                <a:cs typeface="Times New Roman" pitchFamily="18" charset="0"/>
              </a:rPr>
              <a:t>- Как ребенок воспринимает</a:t>
            </a:r>
          </a:p>
          <a:p>
            <a:pPr marL="1143000" indent="-1143000">
              <a:buNone/>
            </a:pPr>
            <a:r>
              <a:rPr lang="ru-RU" sz="1800" dirty="0" smtClean="0">
                <a:latin typeface="Times New Roman" pitchFamily="18" charset="0"/>
                <a:cs typeface="Times New Roman" pitchFamily="18" charset="0"/>
              </a:rPr>
              <a:t>отношения с членами семьи?</a:t>
            </a:r>
          </a:p>
          <a:p>
            <a:pPr marL="1143000" indent="-1143000">
              <a:buNone/>
            </a:pPr>
            <a:r>
              <a:rPr lang="ru-RU" sz="1800" dirty="0" smtClean="0">
                <a:latin typeface="Times New Roman" pitchFamily="18" charset="0"/>
                <a:cs typeface="Times New Roman" pitchFamily="18" charset="0"/>
              </a:rPr>
              <a:t>- Значимые люди для ребенка</a:t>
            </a:r>
          </a:p>
          <a:p>
            <a:pPr marL="1143000" indent="-1143000">
              <a:buNone/>
            </a:pPr>
            <a:r>
              <a:rPr lang="ru-RU" sz="1800" dirty="0" smtClean="0">
                <a:latin typeface="Times New Roman" pitchFamily="18" charset="0"/>
                <a:cs typeface="Times New Roman" pitchFamily="18" charset="0"/>
              </a:rPr>
              <a:t>-Как ребенок  воспринимает</a:t>
            </a:r>
          </a:p>
          <a:p>
            <a:pPr marL="1143000" indent="-1143000">
              <a:buNone/>
            </a:pPr>
            <a:r>
              <a:rPr lang="ru-RU" sz="1800" dirty="0" smtClean="0">
                <a:latin typeface="Times New Roman" pitchFamily="18" charset="0"/>
                <a:cs typeface="Times New Roman" pitchFamily="18" charset="0"/>
              </a:rPr>
              <a:t>своих друзей?</a:t>
            </a:r>
          </a:p>
          <a:p>
            <a:pPr marL="1143000" indent="-1143000">
              <a:buNone/>
            </a:pPr>
            <a:r>
              <a:rPr lang="ru-RU" sz="1800" dirty="0" smtClean="0">
                <a:latin typeface="Times New Roman" pitchFamily="18" charset="0"/>
                <a:cs typeface="Times New Roman" pitchFamily="18" charset="0"/>
              </a:rPr>
              <a:t>- Досуг   </a:t>
            </a:r>
          </a:p>
          <a:p>
            <a:pPr marL="1143000" indent="-1143000">
              <a:buNone/>
            </a:pPr>
            <a:r>
              <a:rPr lang="ru-RU" sz="1800" dirty="0" smtClean="0">
                <a:latin typeface="Times New Roman" pitchFamily="18" charset="0"/>
                <a:cs typeface="Times New Roman" pitchFamily="18" charset="0"/>
              </a:rPr>
              <a:t> - Кто может поддержать ребенка?</a:t>
            </a:r>
          </a:p>
          <a:p>
            <a:pPr marL="1143000" indent="-1143000">
              <a:buNone/>
            </a:pPr>
            <a:r>
              <a:rPr lang="ru-RU" sz="1800" dirty="0" smtClean="0">
                <a:latin typeface="Times New Roman" pitchFamily="18" charset="0"/>
                <a:cs typeface="Times New Roman" pitchFamily="18" charset="0"/>
              </a:rPr>
              <a:t>-  Как можно помочь ребенку в данной ситуации?, план действий специалистов</a:t>
            </a:r>
            <a:endParaRPr lang="ru-RU" sz="1800" dirty="0">
              <a:latin typeface="Times New Roman" pitchFamily="18" charset="0"/>
              <a:cs typeface="Times New Roman" pitchFamily="18" charset="0"/>
            </a:endParaRPr>
          </a:p>
        </p:txBody>
      </p:sp>
      <p:pic>
        <p:nvPicPr>
          <p:cNvPr id="33794" name="Picture 2" descr="E:\Сканы\Скан_20150616.jpg"/>
          <p:cNvPicPr>
            <a:picLocks noGrp="1" noChangeAspect="1" noChangeArrowheads="1"/>
          </p:cNvPicPr>
          <p:nvPr>
            <p:ph sz="half" idx="2"/>
          </p:nvPr>
        </p:nvPicPr>
        <p:blipFill>
          <a:blip r:embed="rId2" cstate="print"/>
          <a:stretch>
            <a:fillRect/>
          </a:stretch>
        </p:blipFill>
        <p:spPr bwMode="auto">
          <a:xfrm>
            <a:off x="5512031" y="2273372"/>
            <a:ext cx="2310938" cy="3179618"/>
          </a:xfrm>
          <a:prstGeom prst="rect">
            <a:avLst/>
          </a:prstGeom>
          <a:noFill/>
        </p:spPr>
      </p:pic>
      <p:pic>
        <p:nvPicPr>
          <p:cNvPr id="33795" name="Picture 3" descr="E:\Сканы\Скан_20150616 (2).jpg"/>
          <p:cNvPicPr>
            <a:picLocks noChangeAspect="1" noChangeArrowheads="1"/>
          </p:cNvPicPr>
          <p:nvPr/>
        </p:nvPicPr>
        <p:blipFill>
          <a:blip r:embed="rId3" cstate="print"/>
          <a:srcRect/>
          <a:stretch>
            <a:fillRect/>
          </a:stretch>
        </p:blipFill>
        <p:spPr bwMode="auto">
          <a:xfrm rot="10800000">
            <a:off x="3642256" y="2428633"/>
            <a:ext cx="2287066" cy="3278507"/>
          </a:xfrm>
          <a:prstGeom prst="rect">
            <a:avLst/>
          </a:prstGeom>
          <a:noFill/>
        </p:spPr>
      </p:pic>
    </p:spTree>
    <p:extLst>
      <p:ext uri="{BB962C8B-B14F-4D97-AF65-F5344CB8AC3E}">
        <p14:creationId xmlns:p14="http://schemas.microsoft.com/office/powerpoint/2010/main" xmlns="" val="2140271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680</TotalTime>
  <Words>964</Words>
  <Application>Microsoft Office PowerPoint</Application>
  <PresentationFormat>Экран (4:3)</PresentationFormat>
  <Paragraphs>144</Paragraphs>
  <Slides>20</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«Карта социальных контактов как диагностический инструмент в ситуациях семейных или межличностных конфликтов»   29.03.2016г.  </vt:lpstr>
      <vt:lpstr>Слайд 2</vt:lpstr>
      <vt:lpstr> </vt:lpstr>
      <vt:lpstr>Особенность метода-</vt:lpstr>
      <vt:lpstr>Преимущества  метода:</vt:lpstr>
      <vt:lpstr>Задача  специалистов-</vt:lpstr>
      <vt:lpstr>Метод состоит из трёх основных блоков:</vt:lpstr>
      <vt:lpstr>2. Блок</vt:lpstr>
      <vt:lpstr>3. Блок </vt:lpstr>
      <vt:lpstr>Цели сетевой встречи:</vt:lpstr>
      <vt:lpstr>Метод позволяет мобилизовать различные внутренние ресурсы социального окружения и решать существующие проблемы естественным путем.   Люди сами непосредственно участвуют в принятии важных решений в их собственной жизни или жизни близких.</vt:lpstr>
      <vt:lpstr>Критерии эффективности профилактической работы с семьёй:</vt:lpstr>
      <vt:lpstr>Слайд 13</vt:lpstr>
      <vt:lpstr>Карта сетевых контактов (сетевая карта) составляется с целью:</vt:lpstr>
      <vt:lpstr>В КАКИХ СЛУЧАЯХ МОЖНО использовать сетевую карту:</vt:lpstr>
      <vt:lpstr>СЕТЕВАЯ КАРТА</vt:lpstr>
      <vt:lpstr>Эффективность применения метода контактной сети в работе с социальным окружением клиента</vt:lpstr>
      <vt:lpstr>Виды карт сетевых контактов</vt:lpstr>
      <vt:lpstr>Практическое занятие</vt:lpstr>
      <vt:lpstr>Практическое занятие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Сетевая терапия – эффективный способ восстановления отношений между индивидом и его социальным окружением, социумом.</dc:title>
  <dc:creator>ИНЕССКА</dc:creator>
  <cp:lastModifiedBy>1</cp:lastModifiedBy>
  <cp:revision>77</cp:revision>
  <dcterms:created xsi:type="dcterms:W3CDTF">2015-03-31T17:11:21Z</dcterms:created>
  <dcterms:modified xsi:type="dcterms:W3CDTF">2016-03-29T07:12:10Z</dcterms:modified>
</cp:coreProperties>
</file>